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av" ContentType="audio/wav"/>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66" r:id="rId4"/>
    <p:sldId id="278" r:id="rId5"/>
    <p:sldId id="264" r:id="rId6"/>
    <p:sldId id="270" r:id="rId7"/>
    <p:sldId id="261" r:id="rId8"/>
    <p:sldId id="271" r:id="rId9"/>
    <p:sldId id="268" r:id="rId10"/>
    <p:sldId id="269" r:id="rId11"/>
    <p:sldId id="272" r:id="rId12"/>
    <p:sldId id="273" r:id="rId13"/>
    <p:sldId id="274" r:id="rId14"/>
    <p:sldId id="275" r:id="rId15"/>
    <p:sldId id="276" r:id="rId16"/>
    <p:sldId id="277"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301" r:id="rId40"/>
    <p:sldId id="302" r:id="rId41"/>
    <p:sldId id="303" r:id="rId42"/>
    <p:sldId id="304" r:id="rId43"/>
    <p:sldId id="305" r:id="rId44"/>
    <p:sldId id="306" r:id="rId45"/>
    <p:sldId id="307" r:id="rId46"/>
    <p:sldId id="308" r:id="rId47"/>
    <p:sldId id="309" r:id="rId48"/>
    <p:sldId id="310" r:id="rId49"/>
    <p:sldId id="311" r:id="rId50"/>
    <p:sldId id="312"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15" autoAdjust="0"/>
    <p:restoredTop sz="90925" autoAdjust="0"/>
  </p:normalViewPr>
  <p:slideViewPr>
    <p:cSldViewPr>
      <p:cViewPr>
        <p:scale>
          <a:sx n="77" d="100"/>
          <a:sy n="77" d="100"/>
        </p:scale>
        <p:origin x="-306" y="4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5.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4D29CFB-4C2C-4341-9290-C6B63EE7430F}" type="datetimeFigureOut">
              <a:rPr lang="en-US" smtClean="0"/>
              <a:pPr/>
              <a:t>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6DEA7-0B27-438B-A9CC-9D2334C2696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D29CFB-4C2C-4341-9290-C6B63EE7430F}" type="datetimeFigureOut">
              <a:rPr lang="en-US" smtClean="0"/>
              <a:pPr/>
              <a:t>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6DEA7-0B27-438B-A9CC-9D2334C2696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D29CFB-4C2C-4341-9290-C6B63EE7430F}" type="datetimeFigureOut">
              <a:rPr lang="en-US" smtClean="0"/>
              <a:pPr/>
              <a:t>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6DEA7-0B27-438B-A9CC-9D2334C2696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D29CFB-4C2C-4341-9290-C6B63EE7430F}" type="datetimeFigureOut">
              <a:rPr lang="en-US" smtClean="0"/>
              <a:pPr/>
              <a:t>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6DEA7-0B27-438B-A9CC-9D2334C2696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D29CFB-4C2C-4341-9290-C6B63EE7430F}" type="datetimeFigureOut">
              <a:rPr lang="en-US" smtClean="0"/>
              <a:pPr/>
              <a:t>2/11/2011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56DEA7-0B27-438B-A9CC-9D2334C2696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D29CFB-4C2C-4341-9290-C6B63EE7430F}" type="datetimeFigureOut">
              <a:rPr lang="en-US" smtClean="0"/>
              <a:pPr/>
              <a:t>2/11/2011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56DEA7-0B27-438B-A9CC-9D2334C2696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D29CFB-4C2C-4341-9290-C6B63EE7430F}" type="datetimeFigureOut">
              <a:rPr lang="en-US" smtClean="0"/>
              <a:pPr/>
              <a:t>2/11/2011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56DEA7-0B27-438B-A9CC-9D2334C2696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D29CFB-4C2C-4341-9290-C6B63EE7430F}" type="datetimeFigureOut">
              <a:rPr lang="en-US" smtClean="0"/>
              <a:pPr/>
              <a:t>2/11/2011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56DEA7-0B27-438B-A9CC-9D2334C2696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D29CFB-4C2C-4341-9290-C6B63EE7430F}" type="datetimeFigureOut">
              <a:rPr lang="en-US" smtClean="0"/>
              <a:pPr/>
              <a:t>2/11/2011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56DEA7-0B27-438B-A9CC-9D2334C2696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D29CFB-4C2C-4341-9290-C6B63EE7430F}" type="datetimeFigureOut">
              <a:rPr lang="en-US" smtClean="0"/>
              <a:pPr/>
              <a:t>2/11/2011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56DEA7-0B27-438B-A9CC-9D2334C2696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D29CFB-4C2C-4341-9290-C6B63EE7430F}" type="datetimeFigureOut">
              <a:rPr lang="en-US" smtClean="0"/>
              <a:pPr/>
              <a:t>2/11/2011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56DEA7-0B27-438B-A9CC-9D2334C2696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D29CFB-4C2C-4341-9290-C6B63EE7430F}" type="datetimeFigureOut">
              <a:rPr lang="en-US" smtClean="0"/>
              <a:pPr/>
              <a:t>2/11/2011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56DEA7-0B27-438B-A9CC-9D2334C2696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3.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slide" Target="slide12.xml"/></Relationships>
</file>

<file path=ppt/slides/_rels/slide11.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slide" Target="slide13.xml"/><Relationship Id="rId5" Type="http://schemas.openxmlformats.org/officeDocument/2006/relationships/slide" Target="slide14.xml"/><Relationship Id="rId4" Type="http://schemas.openxmlformats.org/officeDocument/2006/relationships/slide" Target="slide15.xml"/></Relationships>
</file>

<file path=ppt/slides/_rels/slide14.xml.rels><?xml version="1.0" encoding="UTF-8" standalone="yes"?>
<Relationships xmlns="http://schemas.openxmlformats.org/package/2006/relationships"><Relationship Id="rId2" Type="http://schemas.openxmlformats.org/officeDocument/2006/relationships/slide" Target="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4.wav"/><Relationship Id="rId1" Type="http://schemas.openxmlformats.org/officeDocument/2006/relationships/slideLayout" Target="../slideLayouts/slideLayout2.xml"/><Relationship Id="rId5" Type="http://schemas.openxmlformats.org/officeDocument/2006/relationships/audio" Target="../media/audio4.wav"/><Relationship Id="rId4" Type="http://schemas.openxmlformats.org/officeDocument/2006/relationships/slide" Target="slide16.xml"/></Relationships>
</file>

<file path=ppt/slides/_rels/slide16.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slide" Target="slide17.xml"/></Relationships>
</file>

<file path=ppt/slides/_rels/slide17.xml.rels><?xml version="1.0" encoding="UTF-8" standalone="yes"?>
<Relationships xmlns="http://schemas.openxmlformats.org/package/2006/relationships"><Relationship Id="rId3" Type="http://schemas.openxmlformats.org/officeDocument/2006/relationships/audio" Target="../media/audio4.wav"/><Relationship Id="rId7" Type="http://schemas.openxmlformats.org/officeDocument/2006/relationships/audio" Target="../media/audio4.wav"/><Relationship Id="rId2" Type="http://schemas.openxmlformats.org/officeDocument/2006/relationships/slideLayout" Target="../slideLayouts/slideLayout2.xml"/><Relationship Id="rId1" Type="http://schemas.openxmlformats.org/officeDocument/2006/relationships/audio" Target="../media/audio3.wav"/><Relationship Id="rId6" Type="http://schemas.openxmlformats.org/officeDocument/2006/relationships/image" Target="../media/image4.png"/><Relationship Id="rId5" Type="http://schemas.openxmlformats.org/officeDocument/2006/relationships/slide" Target="slide19.xml"/><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audio" Target="../media/audio5.wav"/><Relationship Id="rId1" Type="http://schemas.openxmlformats.org/officeDocument/2006/relationships/slideLayout" Target="../slideLayouts/slideLayout2.xml"/><Relationship Id="rId5" Type="http://schemas.openxmlformats.org/officeDocument/2006/relationships/audio" Target="../media/audio5.wav"/><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slide" Target="slide21.xml"/><Relationship Id="rId4" Type="http://schemas.openxmlformats.org/officeDocument/2006/relationships/slide" Target="slide20.xml"/></Relationships>
</file>

<file path=ppt/slides/_rels/slide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slideLayout" Target="../slideLayouts/slideLayout2.xml"/><Relationship Id="rId1" Type="http://schemas.openxmlformats.org/officeDocument/2006/relationships/audio" Target="../media/audio3.wav"/><Relationship Id="rId6" Type="http://schemas.openxmlformats.org/officeDocument/2006/relationships/audio" Target="../media/audio6.wav"/><Relationship Id="rId5" Type="http://schemas.openxmlformats.org/officeDocument/2006/relationships/image" Target="../media/image4.png"/><Relationship Id="rId4" Type="http://schemas.openxmlformats.org/officeDocument/2006/relationships/slide" Target="slide22.xml"/></Relationships>
</file>

<file path=ppt/slides/_rels/slide21.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audio" Target="../media/audio7.wav"/><Relationship Id="rId1" Type="http://schemas.openxmlformats.org/officeDocument/2006/relationships/slideLayout" Target="../slideLayouts/slideLayout2.xml"/><Relationship Id="rId4" Type="http://schemas.openxmlformats.org/officeDocument/2006/relationships/audio" Target="../media/audio7.wav"/></Relationships>
</file>

<file path=ppt/slides/_rels/slide22.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slide" Target="slide25.xml"/></Relationships>
</file>

<file path=ppt/slides/_rels/slide23.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25.xml.rels><?xml version="1.0" encoding="UTF-8" standalone="yes"?>
<Relationships xmlns="http://schemas.openxmlformats.org/package/2006/relationships"><Relationship Id="rId3" Type="http://schemas.openxmlformats.org/officeDocument/2006/relationships/audio" Target="../media/audio4.wav"/><Relationship Id="rId7" Type="http://schemas.openxmlformats.org/officeDocument/2006/relationships/audio" Target="../media/audio4.wav"/><Relationship Id="rId2" Type="http://schemas.openxmlformats.org/officeDocument/2006/relationships/slideLayout" Target="../slideLayouts/slideLayout2.xml"/><Relationship Id="rId1" Type="http://schemas.openxmlformats.org/officeDocument/2006/relationships/audio" Target="../media/audio3.wav"/><Relationship Id="rId6" Type="http://schemas.openxmlformats.org/officeDocument/2006/relationships/image" Target="../media/image17.wmf"/><Relationship Id="rId5" Type="http://schemas.openxmlformats.org/officeDocument/2006/relationships/image" Target="../media/image4.png"/><Relationship Id="rId4" Type="http://schemas.openxmlformats.org/officeDocument/2006/relationships/slide" Target="slide26.xml"/></Relationships>
</file>

<file path=ppt/slides/_rels/slide2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slide" Target="slide27.xml"/><Relationship Id="rId4" Type="http://schemas.openxmlformats.org/officeDocument/2006/relationships/slide" Target="slide28.xml"/></Relationships>
</file>

<file path=ppt/slides/_rels/slide27.xml.rels><?xml version="1.0" encoding="UTF-8" standalone="yes"?>
<Relationships xmlns="http://schemas.openxmlformats.org/package/2006/relationships"><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audio" Target="../media/audio4.wav"/><Relationship Id="rId7" Type="http://schemas.openxmlformats.org/officeDocument/2006/relationships/audio" Target="../media/audio4.wav"/><Relationship Id="rId2" Type="http://schemas.openxmlformats.org/officeDocument/2006/relationships/slideLayout" Target="../slideLayouts/slideLayout2.xml"/><Relationship Id="rId1" Type="http://schemas.openxmlformats.org/officeDocument/2006/relationships/audio" Target="../media/audio3.wav"/><Relationship Id="rId6" Type="http://schemas.openxmlformats.org/officeDocument/2006/relationships/image" Target="../media/image4.png"/><Relationship Id="rId5" Type="http://schemas.openxmlformats.org/officeDocument/2006/relationships/slide" Target="slide29.xml"/><Relationship Id="rId4" Type="http://schemas.openxmlformats.org/officeDocument/2006/relationships/image" Target="../media/image19.wmf"/></Relationships>
</file>

<file path=ppt/slides/_rels/slide29.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slide" Target="slide3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slide" Target="slide4.xml"/><Relationship Id="rId2" Type="http://schemas.openxmlformats.org/officeDocument/2006/relationships/slide" Target="slide2.xml"/><Relationship Id="rId1" Type="http://schemas.openxmlformats.org/officeDocument/2006/relationships/slideLayout" Target="../slideLayouts/slideLayout7.xml"/><Relationship Id="rId6" Type="http://schemas.openxmlformats.org/officeDocument/2006/relationships/slide" Target="slide3.xml"/><Relationship Id="rId5" Type="http://schemas.openxmlformats.org/officeDocument/2006/relationships/slide" Target="slide5.xml"/><Relationship Id="rId4" Type="http://schemas.openxmlformats.org/officeDocument/2006/relationships/slide" Target="slide7.xml"/></Relationships>
</file>

<file path=ppt/slides/_rels/slide30.xml.rels><?xml version="1.0" encoding="UTF-8" standalone="yes"?>
<Relationships xmlns="http://schemas.openxmlformats.org/package/2006/relationships"><Relationship Id="rId2" Type="http://schemas.openxmlformats.org/officeDocument/2006/relationships/slide" Target="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audio" Target="../media/audio4.wav"/><Relationship Id="rId7" Type="http://schemas.openxmlformats.org/officeDocument/2006/relationships/audio" Target="../media/audio4.wav"/><Relationship Id="rId2" Type="http://schemas.openxmlformats.org/officeDocument/2006/relationships/slideLayout" Target="../slideLayouts/slideLayout2.xml"/><Relationship Id="rId1" Type="http://schemas.openxmlformats.org/officeDocument/2006/relationships/audio" Target="../media/audio3.wav"/><Relationship Id="rId6" Type="http://schemas.openxmlformats.org/officeDocument/2006/relationships/image" Target="../media/image21.jpeg"/><Relationship Id="rId5" Type="http://schemas.openxmlformats.org/officeDocument/2006/relationships/image" Target="../media/image4.png"/><Relationship Id="rId4" Type="http://schemas.openxmlformats.org/officeDocument/2006/relationships/slide" Target="slide32.xml"/></Relationships>
</file>

<file path=ppt/slides/_rels/slide32.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slide" Target="slide34.xml"/></Relationships>
</file>

<file path=ppt/slides/_rels/slide33.xml.rels><?xml version="1.0" encoding="UTF-8" standalone="yes"?>
<Relationships xmlns="http://schemas.openxmlformats.org/package/2006/relationships"><Relationship Id="rId2" Type="http://schemas.openxmlformats.org/officeDocument/2006/relationships/slide" Target="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audio" Target="../media/audio4.wav"/><Relationship Id="rId7" Type="http://schemas.openxmlformats.org/officeDocument/2006/relationships/audio" Target="../media/audio4.wav"/><Relationship Id="rId2" Type="http://schemas.openxmlformats.org/officeDocument/2006/relationships/slideLayout" Target="../slideLayouts/slideLayout2.xml"/><Relationship Id="rId1" Type="http://schemas.openxmlformats.org/officeDocument/2006/relationships/audio" Target="../media/audio3.wav"/><Relationship Id="rId6" Type="http://schemas.openxmlformats.org/officeDocument/2006/relationships/image" Target="../media/image4.png"/><Relationship Id="rId5" Type="http://schemas.openxmlformats.org/officeDocument/2006/relationships/slide" Target="slide35.xml"/><Relationship Id="rId4" Type="http://schemas.openxmlformats.org/officeDocument/2006/relationships/image" Target="../media/image23.wmf"/></Relationships>
</file>

<file path=ppt/slides/_rels/slide35.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slide" Target="slide37.xml"/></Relationships>
</file>

<file path=ppt/slides/_rels/slide36.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audio" Target="../media/audio8.wav"/><Relationship Id="rId1" Type="http://schemas.openxmlformats.org/officeDocument/2006/relationships/slideLayout" Target="../slideLayouts/slideLayout2.xml"/><Relationship Id="rId4" Type="http://schemas.openxmlformats.org/officeDocument/2006/relationships/audio" Target="../media/audio8.wav"/></Relationships>
</file>

<file path=ppt/slides/_rels/slide37.xml.rels><?xml version="1.0" encoding="UTF-8" standalone="yes"?>
<Relationships xmlns="http://schemas.openxmlformats.org/package/2006/relationships"><Relationship Id="rId3" Type="http://schemas.openxmlformats.org/officeDocument/2006/relationships/audio" Target="../media/audio4.wav"/><Relationship Id="rId7" Type="http://schemas.openxmlformats.org/officeDocument/2006/relationships/audio" Target="../media/audio4.wav"/><Relationship Id="rId2" Type="http://schemas.openxmlformats.org/officeDocument/2006/relationships/slideLayout" Target="../slideLayouts/slideLayout2.xml"/><Relationship Id="rId1" Type="http://schemas.openxmlformats.org/officeDocument/2006/relationships/audio" Target="../media/audio3.wav"/><Relationship Id="rId6" Type="http://schemas.openxmlformats.org/officeDocument/2006/relationships/image" Target="../media/image25.wmf"/><Relationship Id="rId5" Type="http://schemas.openxmlformats.org/officeDocument/2006/relationships/image" Target="../media/image4.png"/><Relationship Id="rId4" Type="http://schemas.openxmlformats.org/officeDocument/2006/relationships/slide" Target="slide38.xml"/></Relationships>
</file>

<file path=ppt/slides/_rels/slide38.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slide" Target="slide40.xml"/></Relationships>
</file>

<file path=ppt/slides/_rels/slide39.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audio" Target="../media/audio9.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audio" Target="../media/audio1.wav"/></Relationships>
</file>

<file path=ppt/slides/_rels/slide40.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slideLayout" Target="../slideLayouts/slideLayout2.xml"/><Relationship Id="rId1" Type="http://schemas.openxmlformats.org/officeDocument/2006/relationships/audio" Target="../media/audio3.wav"/><Relationship Id="rId6" Type="http://schemas.openxmlformats.org/officeDocument/2006/relationships/audio" Target="../media/audio4.wav"/><Relationship Id="rId5" Type="http://schemas.openxmlformats.org/officeDocument/2006/relationships/image" Target="../media/image4.png"/><Relationship Id="rId4" Type="http://schemas.openxmlformats.org/officeDocument/2006/relationships/slide" Target="slide41.xml"/></Relationships>
</file>

<file path=ppt/slides/_rels/slide41.xml.rels><?xml version="1.0" encoding="UTF-8" standalone="yes"?>
<Relationships xmlns="http://schemas.openxmlformats.org/package/2006/relationships"><Relationship Id="rId3" Type="http://schemas.openxmlformats.org/officeDocument/2006/relationships/slide" Target="slide43.xml"/><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image" Target="../media/image26.jpeg"/><Relationship Id="rId4" Type="http://schemas.openxmlformats.org/officeDocument/2006/relationships/slide" Target="slide42.xml"/></Relationships>
</file>

<file path=ppt/slides/_rels/slide42.xml.rels><?xml version="1.0" encoding="UTF-8" standalone="yes"?>
<Relationships xmlns="http://schemas.openxmlformats.org/package/2006/relationships"><Relationship Id="rId3" Type="http://schemas.openxmlformats.org/officeDocument/2006/relationships/slide" Target="slide41.xml"/><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audio" Target="../media/audio10.wav"/><Relationship Id="rId7" Type="http://schemas.openxmlformats.org/officeDocument/2006/relationships/audio" Target="../media/audio10.wav"/><Relationship Id="rId2" Type="http://schemas.openxmlformats.org/officeDocument/2006/relationships/slideLayout" Target="../slideLayouts/slideLayout2.xml"/><Relationship Id="rId1" Type="http://schemas.openxmlformats.org/officeDocument/2006/relationships/audio" Target="../media/audio3.wav"/><Relationship Id="rId6" Type="http://schemas.openxmlformats.org/officeDocument/2006/relationships/image" Target="../media/image4.png"/><Relationship Id="rId5" Type="http://schemas.openxmlformats.org/officeDocument/2006/relationships/slide" Target="slide44.xml"/><Relationship Id="rId4" Type="http://schemas.openxmlformats.org/officeDocument/2006/relationships/image" Target="../media/image28.wmf"/></Relationships>
</file>

<file path=ppt/slides/_rels/slide4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9.jpeg"/><Relationship Id="rId1" Type="http://schemas.openxmlformats.org/officeDocument/2006/relationships/slideLayout" Target="../slideLayouts/slideLayout7.xml"/><Relationship Id="rId5" Type="http://schemas.openxmlformats.org/officeDocument/2006/relationships/slide" Target="slide46.xml"/><Relationship Id="rId4" Type="http://schemas.openxmlformats.org/officeDocument/2006/relationships/slide" Target="slide45.xml"/></Relationships>
</file>

<file path=ppt/slides/_rels/slide4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slide" Target="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audio" Target="../media/audio4.wav"/><Relationship Id="rId7" Type="http://schemas.openxmlformats.org/officeDocument/2006/relationships/audio" Target="../media/audio4.wav"/><Relationship Id="rId2" Type="http://schemas.openxmlformats.org/officeDocument/2006/relationships/slideLayout" Target="../slideLayouts/slideLayout2.xml"/><Relationship Id="rId1" Type="http://schemas.openxmlformats.org/officeDocument/2006/relationships/audio" Target="../media/audio3.wav"/><Relationship Id="rId6" Type="http://schemas.openxmlformats.org/officeDocument/2006/relationships/image" Target="../media/image4.png"/><Relationship Id="rId5" Type="http://schemas.openxmlformats.org/officeDocument/2006/relationships/slide" Target="slide47.xml"/><Relationship Id="rId4" Type="http://schemas.openxmlformats.org/officeDocument/2006/relationships/image" Target="../media/image31.jpeg"/></Relationships>
</file>

<file path=ppt/slides/_rels/slide47.xml.rels><?xml version="1.0" encoding="UTF-8" standalone="yes"?>
<Relationships xmlns="http://schemas.openxmlformats.org/package/2006/relationships"><Relationship Id="rId3" Type="http://schemas.openxmlformats.org/officeDocument/2006/relationships/slide" Target="slide48.xml"/><Relationship Id="rId2" Type="http://schemas.openxmlformats.org/officeDocument/2006/relationships/slide" Target="slide2.xml"/><Relationship Id="rId1" Type="http://schemas.openxmlformats.org/officeDocument/2006/relationships/slideLayout" Target="../slideLayouts/slideLayout7.xml"/><Relationship Id="rId5" Type="http://schemas.openxmlformats.org/officeDocument/2006/relationships/image" Target="../media/image32.gif"/><Relationship Id="rId4" Type="http://schemas.openxmlformats.org/officeDocument/2006/relationships/slide" Target="slide49.xml"/></Relationships>
</file>

<file path=ppt/slides/_rels/slide48.xml.rels><?xml version="1.0" encoding="UTF-8" standalone="yes"?>
<Relationships xmlns="http://schemas.openxmlformats.org/package/2006/relationships"><Relationship Id="rId3" Type="http://schemas.openxmlformats.org/officeDocument/2006/relationships/slide" Target="slide47.xml"/><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audio" Target="../media/audio1.wav"/><Relationship Id="rId4" Type="http://schemas.openxmlformats.org/officeDocument/2006/relationships/image" Target="../media/image33.png"/></Relationships>
</file>

<file path=ppt/slides/_rels/slide49.xml.rels><?xml version="1.0" encoding="UTF-8" standalone="yes"?>
<Relationships xmlns="http://schemas.openxmlformats.org/package/2006/relationships"><Relationship Id="rId3" Type="http://schemas.openxmlformats.org/officeDocument/2006/relationships/audio" Target="../media/audio11.wav"/><Relationship Id="rId7" Type="http://schemas.openxmlformats.org/officeDocument/2006/relationships/audio" Target="../media/audio11.wav"/><Relationship Id="rId2" Type="http://schemas.openxmlformats.org/officeDocument/2006/relationships/slideLayout" Target="../slideLayouts/slideLayout2.xml"/><Relationship Id="rId1" Type="http://schemas.openxmlformats.org/officeDocument/2006/relationships/audio" Target="../media/audio3.wav"/><Relationship Id="rId6" Type="http://schemas.openxmlformats.org/officeDocument/2006/relationships/image" Target="../media/image34.wmf"/><Relationship Id="rId5" Type="http://schemas.openxmlformats.org/officeDocument/2006/relationships/image" Target="../media/image4.png"/><Relationship Id="rId4" Type="http://schemas.openxmlformats.org/officeDocument/2006/relationships/slide" Target="slide50.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2.wav"/><Relationship Id="rId1" Type="http://schemas.openxmlformats.org/officeDocument/2006/relationships/slideLayout" Target="../slideLayouts/slideLayout2.xml"/><Relationship Id="rId5" Type="http://schemas.openxmlformats.org/officeDocument/2006/relationships/audio" Target="../media/audio2.wav"/><Relationship Id="rId4" Type="http://schemas.openxmlformats.org/officeDocument/2006/relationships/slide" Target="slide9.xml"/></Relationships>
</file>

<file path=ppt/slides/_rels/slide50.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audio" Target="../media/audio4.wav"/><Relationship Id="rId5" Type="http://schemas.openxmlformats.org/officeDocument/2006/relationships/image" Target="../media/image35.png"/><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slideLayout" Target="../slideLayouts/slideLayout2.xml"/><Relationship Id="rId1" Type="http://schemas.openxmlformats.org/officeDocument/2006/relationships/audio" Target="../media/audio3.wav"/><Relationship Id="rId6" Type="http://schemas.openxmlformats.org/officeDocument/2006/relationships/audio" Target="../media/audio4.wav"/><Relationship Id="rId5" Type="http://schemas.openxmlformats.org/officeDocument/2006/relationships/image" Target="../media/image4.png"/><Relationship Id="rId4" Type="http://schemas.openxmlformats.org/officeDocument/2006/relationships/slide" Target="slide10.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 Target="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png"/><Relationship Id="rId5" Type="http://schemas.openxmlformats.org/officeDocument/2006/relationships/oleObject" Target="../embeddings/oleObject1.bin"/><Relationship Id="rId4" Type="http://schemas.openxmlformats.org/officeDocument/2006/relationships/slide" Target="slide9.xml"/></Relationships>
</file>

<file path=ppt/slides/_rels/slide9.xml.rels><?xml version="1.0" encoding="UTF-8" standalone="yes"?>
<Relationships xmlns="http://schemas.openxmlformats.org/package/2006/relationships"><Relationship Id="rId3" Type="http://schemas.openxmlformats.org/officeDocument/2006/relationships/slide" Target="slide7.xml"/><Relationship Id="rId7" Type="http://schemas.openxmlformats.org/officeDocument/2006/relationships/image" Target="../media/image8.jpeg"/><Relationship Id="rId2" Type="http://schemas.openxmlformats.org/officeDocument/2006/relationships/slide" Target="slide2.xml"/><Relationship Id="rId1" Type="http://schemas.openxmlformats.org/officeDocument/2006/relationships/slideLayout" Target="../slideLayouts/slideLayout7.xml"/><Relationship Id="rId6" Type="http://schemas.openxmlformats.org/officeDocument/2006/relationships/slide" Target="slide12.xml"/><Relationship Id="rId5" Type="http://schemas.openxmlformats.org/officeDocument/2006/relationships/slide" Target="slide11.xml"/><Relationship Id="rId4" Type="http://schemas.openxmlformats.org/officeDocument/2006/relationships/slide" Target="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Maurer\Local Settings\Temporary Internet Files\Content.IE5\H10Y4RDJ\MP900449047[1].jpg">
            <a:hlinkClick r:id="rId2" action="ppaction://hlinksldjump"/>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254" y="0"/>
            <a:ext cx="10125075" cy="71628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p:txBody>
          <a:bodyPr/>
          <a:lstStyle/>
          <a:p>
            <a:r>
              <a:rPr lang="en-US" dirty="0" smtClean="0"/>
              <a:t> </a:t>
            </a:r>
            <a:endParaRPr lang="en-US" dirty="0"/>
          </a:p>
        </p:txBody>
      </p:sp>
      <p:sp>
        <p:nvSpPr>
          <p:cNvPr id="3" name="Subtitle 2"/>
          <p:cNvSpPr>
            <a:spLocks noGrp="1"/>
          </p:cNvSpPr>
          <p:nvPr>
            <p:ph type="subTitle" idx="1"/>
          </p:nvPr>
        </p:nvSpPr>
        <p:spPr/>
        <p:txBody>
          <a:bodyPr>
            <a:noAutofit/>
          </a:bodyPr>
          <a:lstStyle/>
          <a:p>
            <a:r>
              <a:rPr lang="en-US" sz="4400" dirty="0" smtClean="0">
                <a:solidFill>
                  <a:srgbClr val="C00000"/>
                </a:solidFill>
              </a:rPr>
              <a:t>United States </a:t>
            </a:r>
            <a:r>
              <a:rPr lang="en-US" sz="4400" dirty="0" smtClean="0">
                <a:solidFill>
                  <a:srgbClr val="C00000"/>
                </a:solidFill>
              </a:rPr>
              <a:t>Government</a:t>
            </a:r>
          </a:p>
          <a:p>
            <a:r>
              <a:rPr lang="en-US" sz="4400" dirty="0" smtClean="0">
                <a:solidFill>
                  <a:schemeClr val="tx1"/>
                </a:solidFill>
              </a:rPr>
              <a:t>Mrs. Maurer</a:t>
            </a:r>
            <a:r>
              <a:rPr lang="en-US" sz="4400" dirty="0" smtClean="0">
                <a:solidFill>
                  <a:schemeClr val="tx1"/>
                </a:solidFill>
              </a:rPr>
              <a:t> </a:t>
            </a:r>
            <a:endParaRPr lang="en-US" sz="4400" dirty="0" smtClean="0">
              <a:solidFill>
                <a:schemeClr val="tx1"/>
              </a:solidFill>
            </a:endParaRPr>
          </a:p>
          <a:p>
            <a:r>
              <a:rPr lang="en-US" sz="4400" dirty="0" smtClean="0">
                <a:solidFill>
                  <a:schemeClr val="tx1"/>
                </a:solidFill>
              </a:rPr>
              <a:t>Semester 1</a:t>
            </a:r>
            <a:r>
              <a:rPr lang="en-US" sz="4400" dirty="0" smtClean="0">
                <a:solidFill>
                  <a:schemeClr val="bg1"/>
                </a:solidFill>
              </a:rPr>
              <a:t> </a:t>
            </a:r>
          </a:p>
          <a:p>
            <a:r>
              <a:rPr lang="en-US" sz="4400" dirty="0" smtClean="0">
                <a:solidFill>
                  <a:schemeClr val="tx1"/>
                </a:solidFill>
              </a:rPr>
              <a:t>Final Exam Review</a:t>
            </a:r>
            <a:endParaRPr lang="en-US" sz="4400" dirty="0">
              <a:solidFill>
                <a:schemeClr val="tx1"/>
              </a:solidFill>
            </a:endParaRPr>
          </a:p>
        </p:txBody>
      </p:sp>
      <p:sp>
        <p:nvSpPr>
          <p:cNvPr id="4" name="Action Button: Forward or Next 3">
            <a:hlinkClick r:id="rId2" action="ppaction://hlinksldjump" highlightClick="1"/>
          </p:cNvPr>
          <p:cNvSpPr/>
          <p:nvPr/>
        </p:nvSpPr>
        <p:spPr>
          <a:xfrm>
            <a:off x="685800" y="2897659"/>
            <a:ext cx="752197" cy="685800"/>
          </a:xfrm>
          <a:prstGeom prst="actionButtonForwardNex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hlinkClick r:id="rId2" action="ppaction://hlinksldjump"/>
          </p:cNvPr>
          <p:cNvSpPr/>
          <p:nvPr/>
        </p:nvSpPr>
        <p:spPr>
          <a:xfrm>
            <a:off x="0" y="0"/>
            <a:ext cx="98298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762000" y="685799"/>
            <a:ext cx="7315200" cy="369332"/>
          </a:xfrm>
          <a:prstGeom prst="rect">
            <a:avLst/>
          </a:prstGeom>
          <a:noFill/>
        </p:spPr>
        <p:txBody>
          <a:bodyPr wrap="square" rtlCol="0">
            <a:spAutoFit/>
          </a:bodyPr>
          <a:lstStyle/>
          <a:p>
            <a:r>
              <a:rPr lang="en-US" dirty="0" smtClean="0"/>
              <a:t>3.  The </a:t>
            </a:r>
            <a:r>
              <a:rPr lang="en-US" dirty="0"/>
              <a:t>power of a state to collect state income taxes is a(n) _______ power.</a:t>
            </a:r>
          </a:p>
        </p:txBody>
      </p:sp>
      <p:sp>
        <p:nvSpPr>
          <p:cNvPr id="4" name="Rectangle 3"/>
          <p:cNvSpPr/>
          <p:nvPr/>
        </p:nvSpPr>
        <p:spPr>
          <a:xfrm>
            <a:off x="304800" y="1447800"/>
            <a:ext cx="794065"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6" name="Rectangle 5"/>
          <p:cNvSpPr/>
          <p:nvPr/>
        </p:nvSpPr>
        <p:spPr>
          <a:xfrm>
            <a:off x="228600" y="2590800"/>
            <a:ext cx="756937"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Rectangle 6"/>
          <p:cNvSpPr/>
          <p:nvPr/>
        </p:nvSpPr>
        <p:spPr>
          <a:xfrm>
            <a:off x="228600" y="3657600"/>
            <a:ext cx="736099"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228600" y="4876800"/>
            <a:ext cx="789833"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9" name="TextBox 8"/>
          <p:cNvSpPr txBox="1"/>
          <p:nvPr/>
        </p:nvSpPr>
        <p:spPr>
          <a:xfrm>
            <a:off x="1066800" y="1752600"/>
            <a:ext cx="3352800" cy="381000"/>
          </a:xfrm>
          <a:prstGeom prst="rect">
            <a:avLst/>
          </a:prstGeom>
          <a:noFill/>
        </p:spPr>
        <p:txBody>
          <a:bodyPr wrap="square" rtlCol="0">
            <a:spAutoFit/>
          </a:bodyPr>
          <a:lstStyle/>
          <a:p>
            <a:r>
              <a:rPr lang="en-US" dirty="0" smtClean="0">
                <a:hlinkClick r:id="rId3" action="ppaction://hlinksldjump"/>
              </a:rPr>
              <a:t>Delegated</a:t>
            </a:r>
            <a:r>
              <a:rPr lang="en-US" dirty="0" smtClean="0"/>
              <a:t>	</a:t>
            </a:r>
            <a:endParaRPr lang="en-US" dirty="0"/>
          </a:p>
        </p:txBody>
      </p:sp>
      <p:sp>
        <p:nvSpPr>
          <p:cNvPr id="10" name="TextBox 9"/>
          <p:cNvSpPr txBox="1"/>
          <p:nvPr/>
        </p:nvSpPr>
        <p:spPr>
          <a:xfrm>
            <a:off x="1066800" y="2895600"/>
            <a:ext cx="3352800" cy="381000"/>
          </a:xfrm>
          <a:prstGeom prst="rect">
            <a:avLst/>
          </a:prstGeom>
          <a:noFill/>
        </p:spPr>
        <p:txBody>
          <a:bodyPr wrap="square" rtlCol="0">
            <a:spAutoFit/>
          </a:bodyPr>
          <a:lstStyle/>
          <a:p>
            <a:r>
              <a:rPr lang="en-US" dirty="0" smtClean="0">
                <a:hlinkClick r:id="rId3" action="ppaction://hlinksldjump"/>
              </a:rPr>
              <a:t>specified</a:t>
            </a:r>
            <a:endParaRPr lang="en-US" dirty="0"/>
          </a:p>
        </p:txBody>
      </p:sp>
      <p:sp>
        <p:nvSpPr>
          <p:cNvPr id="11" name="TextBox 10"/>
          <p:cNvSpPr txBox="1"/>
          <p:nvPr/>
        </p:nvSpPr>
        <p:spPr>
          <a:xfrm>
            <a:off x="1143000" y="4038600"/>
            <a:ext cx="3352800" cy="381000"/>
          </a:xfrm>
          <a:prstGeom prst="rect">
            <a:avLst/>
          </a:prstGeom>
          <a:noFill/>
        </p:spPr>
        <p:txBody>
          <a:bodyPr wrap="square" rtlCol="0">
            <a:spAutoFit/>
          </a:bodyPr>
          <a:lstStyle/>
          <a:p>
            <a:r>
              <a:rPr lang="en-US" dirty="0" smtClean="0">
                <a:hlinkClick r:id="rId3" action="ppaction://hlinksldjump"/>
              </a:rPr>
              <a:t>reserved</a:t>
            </a:r>
            <a:endParaRPr lang="en-US" dirty="0"/>
          </a:p>
        </p:txBody>
      </p:sp>
      <p:sp>
        <p:nvSpPr>
          <p:cNvPr id="12" name="TextBox 11"/>
          <p:cNvSpPr txBox="1"/>
          <p:nvPr/>
        </p:nvSpPr>
        <p:spPr>
          <a:xfrm>
            <a:off x="1143000" y="5181600"/>
            <a:ext cx="3352800" cy="381000"/>
          </a:xfrm>
          <a:prstGeom prst="rect">
            <a:avLst/>
          </a:prstGeom>
          <a:noFill/>
        </p:spPr>
        <p:txBody>
          <a:bodyPr wrap="square" rtlCol="0">
            <a:spAutoFit/>
          </a:bodyPr>
          <a:lstStyle/>
          <a:p>
            <a:r>
              <a:rPr lang="en-US" dirty="0" smtClean="0">
                <a:hlinkClick r:id="rId4" action="ppaction://hlinksldjump"/>
              </a:rPr>
              <a:t>concurrent</a:t>
            </a:r>
            <a:endParaRPr lang="en-US" dirty="0"/>
          </a:p>
        </p:txBody>
      </p:sp>
      <p:pic>
        <p:nvPicPr>
          <p:cNvPr id="2050" name="Picture 2" descr="http://ts1.mm.bing.net/images/thumbnail.aspx?q=410471437440&amp;id=5ac5054c1508645e9d679981775835b0&amp;url=http%3a%2f%2fwww.taxslashers.com%2f581564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5900" y="1369541"/>
            <a:ext cx="2781300" cy="361795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143500" y="5344643"/>
            <a:ext cx="4000500" cy="1200329"/>
          </a:xfrm>
          <a:prstGeom prst="rect">
            <a:avLst/>
          </a:prstGeom>
          <a:noFill/>
        </p:spPr>
        <p:txBody>
          <a:bodyPr wrap="square" rtlCol="0">
            <a:spAutoFit/>
          </a:bodyPr>
          <a:lstStyle/>
          <a:p>
            <a:r>
              <a:rPr lang="en-US" dirty="0"/>
              <a:t>http://www.bing.com/images/search?q=taxes+picture&amp;view=detail&amp;id=D751BBB8EC416284A1F1D751BBB8EC416284A1F1&amp;FORM=IGRE4</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Wrong Answer </a:t>
            </a:r>
            <a:endParaRPr lang="en-US" dirty="0"/>
          </a:p>
        </p:txBody>
      </p:sp>
      <p:sp>
        <p:nvSpPr>
          <p:cNvPr id="3" name="Content Placeholder 2"/>
          <p:cNvSpPr>
            <a:spLocks noGrp="1"/>
          </p:cNvSpPr>
          <p:nvPr>
            <p:ph idx="1"/>
          </p:nvPr>
        </p:nvSpPr>
        <p:spPr/>
        <p:txBody>
          <a:bodyPr/>
          <a:lstStyle/>
          <a:p>
            <a:r>
              <a:rPr lang="en-US" dirty="0" smtClean="0"/>
              <a:t>Try Again  </a:t>
            </a:r>
            <a:r>
              <a:rPr lang="en-US" dirty="0" smtClean="0">
                <a:sym typeface="Wingdings" pitchFamily="2" charset="2"/>
              </a:rPr>
              <a:t></a:t>
            </a:r>
            <a:endParaRPr lang="en-US" dirty="0"/>
          </a:p>
        </p:txBody>
      </p:sp>
      <p:sp>
        <p:nvSpPr>
          <p:cNvPr id="4" name="Action Button: Back or Previous 3">
            <a:hlinkClick r:id="rId2" action="ppaction://hlinksldjump" highlightClick="1"/>
          </p:cNvPr>
          <p:cNvSpPr/>
          <p:nvPr/>
        </p:nvSpPr>
        <p:spPr>
          <a:xfrm>
            <a:off x="3276600" y="4572000"/>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4038600" y="2057400"/>
            <a:ext cx="4114800" cy="2362200"/>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That is not America’s first form of Government!</a:t>
            </a:r>
            <a:endParaRPr lang="en-US" dirty="0"/>
          </a:p>
        </p:txBody>
      </p:sp>
    </p:spTree>
    <p:extLst>
      <p:ext uri="{BB962C8B-B14F-4D97-AF65-F5344CB8AC3E}">
        <p14:creationId xmlns:p14="http://schemas.microsoft.com/office/powerpoint/2010/main" val="25697285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Correct</a:t>
            </a:r>
            <a:endParaRPr lang="en-US" dirty="0"/>
          </a:p>
        </p:txBody>
      </p:sp>
      <p:sp>
        <p:nvSpPr>
          <p:cNvPr id="3" name="Content Placeholder 2"/>
          <p:cNvSpPr>
            <a:spLocks noGrp="1"/>
          </p:cNvSpPr>
          <p:nvPr>
            <p:ph idx="1"/>
          </p:nvPr>
        </p:nvSpPr>
        <p:spPr/>
        <p:txBody>
          <a:bodyPr/>
          <a:lstStyle/>
          <a:p>
            <a:r>
              <a:rPr lang="en-US" dirty="0" smtClean="0"/>
              <a:t>You did it!  </a:t>
            </a:r>
            <a:r>
              <a:rPr lang="en-US" dirty="0" err="1" smtClean="0"/>
              <a:t>Whoo</a:t>
            </a:r>
            <a:r>
              <a:rPr lang="en-US" dirty="0" smtClean="0"/>
              <a:t> </a:t>
            </a:r>
            <a:r>
              <a:rPr lang="en-US" dirty="0" err="1" smtClean="0"/>
              <a:t>Hoo</a:t>
            </a:r>
            <a:r>
              <a:rPr lang="en-US" dirty="0" smtClean="0"/>
              <a:t>!</a:t>
            </a:r>
            <a:endParaRPr lang="en-US" dirty="0"/>
          </a:p>
        </p:txBody>
      </p:sp>
      <p:sp>
        <p:nvSpPr>
          <p:cNvPr id="5" name="Action Button: Forward or Next 4">
            <a:hlinkClick r:id="rId2" action="ppaction://hlinksldjump" highlightClick="1"/>
          </p:cNvPr>
          <p:cNvSpPr/>
          <p:nvPr/>
        </p:nvSpPr>
        <p:spPr>
          <a:xfrm>
            <a:off x="5257800" y="2298192"/>
            <a:ext cx="1880616" cy="1423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Explosion 2 3"/>
          <p:cNvSpPr/>
          <p:nvPr/>
        </p:nvSpPr>
        <p:spPr>
          <a:xfrm>
            <a:off x="1371600" y="2438400"/>
            <a:ext cx="2743200" cy="2667000"/>
          </a:xfrm>
          <a:prstGeom prst="irregularSeal2">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Nice Work!</a:t>
            </a:r>
            <a:endParaRPr lang="en-US" dirty="0"/>
          </a:p>
        </p:txBody>
      </p:sp>
    </p:spTree>
    <p:extLst>
      <p:ext uri="{BB962C8B-B14F-4D97-AF65-F5344CB8AC3E}">
        <p14:creationId xmlns:p14="http://schemas.microsoft.com/office/powerpoint/2010/main" val="24161994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http://deskpicture.com/DPs/Places/UScapitol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609130"/>
            <a:ext cx="6019800" cy="4514850"/>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hlinkClick r:id="rId3" action="ppaction://hlinksldjump"/>
          </p:cNvPr>
          <p:cNvSpPr/>
          <p:nvPr/>
        </p:nvSpPr>
        <p:spPr>
          <a:xfrm>
            <a:off x="280086" y="85130"/>
            <a:ext cx="98298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8200" y="685800"/>
            <a:ext cx="7315200" cy="923330"/>
          </a:xfrm>
          <a:prstGeom prst="rect">
            <a:avLst/>
          </a:prstGeom>
          <a:noFill/>
        </p:spPr>
        <p:txBody>
          <a:bodyPr wrap="square" rtlCol="0">
            <a:spAutoFit/>
          </a:bodyPr>
          <a:lstStyle/>
          <a:p>
            <a:pPr lvl="0" algn="ctr"/>
            <a:r>
              <a:rPr lang="en-US" dirty="0" smtClean="0"/>
              <a:t>4.  What </a:t>
            </a:r>
            <a:r>
              <a:rPr lang="en-US" dirty="0"/>
              <a:t>fraction of the U.S. Senate is elected every two years?</a:t>
            </a:r>
          </a:p>
          <a:p>
            <a:pPr algn="ctr"/>
            <a:endParaRPr lang="en-US" dirty="0" smtClean="0"/>
          </a:p>
          <a:p>
            <a:endParaRPr lang="en-US" dirty="0"/>
          </a:p>
        </p:txBody>
      </p:sp>
      <p:sp>
        <p:nvSpPr>
          <p:cNvPr id="4" name="Rectangle 3"/>
          <p:cNvSpPr/>
          <p:nvPr/>
        </p:nvSpPr>
        <p:spPr>
          <a:xfrm>
            <a:off x="304800" y="1447800"/>
            <a:ext cx="794065"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6" name="Rectangle 5"/>
          <p:cNvSpPr/>
          <p:nvPr/>
        </p:nvSpPr>
        <p:spPr>
          <a:xfrm>
            <a:off x="228600" y="2590800"/>
            <a:ext cx="756937"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Rectangle 6"/>
          <p:cNvSpPr/>
          <p:nvPr/>
        </p:nvSpPr>
        <p:spPr>
          <a:xfrm>
            <a:off x="228600" y="3657600"/>
            <a:ext cx="736099"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228600" y="4876800"/>
            <a:ext cx="789833"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9" name="TextBox 8"/>
          <p:cNvSpPr txBox="1"/>
          <p:nvPr/>
        </p:nvSpPr>
        <p:spPr>
          <a:xfrm>
            <a:off x="1066800" y="1752600"/>
            <a:ext cx="3352800" cy="381000"/>
          </a:xfrm>
          <a:prstGeom prst="rect">
            <a:avLst/>
          </a:prstGeom>
          <a:noFill/>
        </p:spPr>
        <p:txBody>
          <a:bodyPr wrap="square" rtlCol="0">
            <a:spAutoFit/>
          </a:bodyPr>
          <a:lstStyle/>
          <a:p>
            <a:r>
              <a:rPr lang="en-US" dirty="0" smtClean="0">
                <a:hlinkClick r:id="rId4" action="ppaction://hlinksldjump"/>
              </a:rPr>
              <a:t>1/3</a:t>
            </a:r>
            <a:endParaRPr lang="en-US" dirty="0"/>
          </a:p>
        </p:txBody>
      </p:sp>
      <p:sp>
        <p:nvSpPr>
          <p:cNvPr id="10" name="TextBox 9"/>
          <p:cNvSpPr txBox="1"/>
          <p:nvPr/>
        </p:nvSpPr>
        <p:spPr>
          <a:xfrm>
            <a:off x="1004017" y="3048000"/>
            <a:ext cx="3352800" cy="381000"/>
          </a:xfrm>
          <a:prstGeom prst="rect">
            <a:avLst/>
          </a:prstGeom>
          <a:noFill/>
        </p:spPr>
        <p:txBody>
          <a:bodyPr wrap="square" rtlCol="0">
            <a:spAutoFit/>
          </a:bodyPr>
          <a:lstStyle/>
          <a:p>
            <a:r>
              <a:rPr lang="en-US" dirty="0" smtClean="0">
                <a:hlinkClick r:id="rId5" action="ppaction://hlinksldjump"/>
              </a:rPr>
              <a:t>1/4</a:t>
            </a:r>
            <a:r>
              <a:rPr lang="en-US" dirty="0" smtClean="0"/>
              <a:t>	</a:t>
            </a:r>
            <a:endParaRPr lang="en-US" dirty="0"/>
          </a:p>
        </p:txBody>
      </p:sp>
      <p:sp>
        <p:nvSpPr>
          <p:cNvPr id="11" name="TextBox 10">
            <a:hlinkClick r:id="rId5" action="ppaction://hlinksldjump"/>
          </p:cNvPr>
          <p:cNvSpPr txBox="1"/>
          <p:nvPr/>
        </p:nvSpPr>
        <p:spPr>
          <a:xfrm>
            <a:off x="1143000" y="4245922"/>
            <a:ext cx="3352800" cy="381000"/>
          </a:xfrm>
          <a:prstGeom prst="rect">
            <a:avLst/>
          </a:prstGeom>
          <a:noFill/>
        </p:spPr>
        <p:txBody>
          <a:bodyPr wrap="square" rtlCol="0">
            <a:spAutoFit/>
          </a:bodyPr>
          <a:lstStyle/>
          <a:p>
            <a:r>
              <a:rPr lang="en-US" dirty="0" smtClean="0">
                <a:hlinkClick r:id="rId5" action="ppaction://hlinksldjump"/>
              </a:rPr>
              <a:t>1/2</a:t>
            </a:r>
            <a:endParaRPr lang="en-US" dirty="0"/>
          </a:p>
        </p:txBody>
      </p:sp>
      <p:pic>
        <p:nvPicPr>
          <p:cNvPr id="4104" name="Picture 8" descr="http://deskpicture.com/DPs/Places/UScapitol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35400" y="1777315"/>
            <a:ext cx="4132648" cy="3099486"/>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hlinkClick r:id="rId6" action="ppaction://hlinksldjump"/>
          </p:cNvPr>
          <p:cNvSpPr txBox="1"/>
          <p:nvPr/>
        </p:nvSpPr>
        <p:spPr>
          <a:xfrm>
            <a:off x="1098865" y="5338465"/>
            <a:ext cx="3762695" cy="381000"/>
          </a:xfrm>
          <a:prstGeom prst="rect">
            <a:avLst/>
          </a:prstGeom>
          <a:noFill/>
        </p:spPr>
        <p:txBody>
          <a:bodyPr wrap="square" rtlCol="0">
            <a:spAutoFit/>
          </a:bodyPr>
          <a:lstStyle/>
          <a:p>
            <a:r>
              <a:rPr lang="en-US" dirty="0" smtClean="0">
                <a:hlinkClick r:id="rId5" action="ppaction://hlinksldjump"/>
              </a:rPr>
              <a:t>3/4</a:t>
            </a:r>
            <a:endParaRPr lang="en-US" dirty="0"/>
          </a:p>
        </p:txBody>
      </p:sp>
      <p:sp>
        <p:nvSpPr>
          <p:cNvPr id="3" name="TextBox 2"/>
          <p:cNvSpPr txBox="1"/>
          <p:nvPr/>
        </p:nvSpPr>
        <p:spPr>
          <a:xfrm>
            <a:off x="3835400" y="5181600"/>
            <a:ext cx="4318000" cy="276999"/>
          </a:xfrm>
          <a:prstGeom prst="rect">
            <a:avLst/>
          </a:prstGeom>
          <a:noFill/>
        </p:spPr>
        <p:txBody>
          <a:bodyPr wrap="square" rtlCol="0">
            <a:spAutoFit/>
          </a:bodyPr>
          <a:lstStyle/>
          <a:p>
            <a:r>
              <a:rPr lang="en-US" sz="1200" dirty="0"/>
              <a:t>http://deskpicture.com/DPs/Places/UScapitol_2.html</a:t>
            </a:r>
          </a:p>
        </p:txBody>
      </p:sp>
    </p:spTree>
    <p:extLst>
      <p:ext uri="{BB962C8B-B14F-4D97-AF65-F5344CB8AC3E}">
        <p14:creationId xmlns:p14="http://schemas.microsoft.com/office/powerpoint/2010/main" val="36083153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Wave 4"/>
          <p:cNvSpPr/>
          <p:nvPr/>
        </p:nvSpPr>
        <p:spPr>
          <a:xfrm>
            <a:off x="228600" y="1295400"/>
            <a:ext cx="4419600" cy="1447800"/>
          </a:xfrm>
          <a:prstGeom prst="wav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Wrong Answer </a:t>
            </a:r>
            <a:endParaRPr lang="en-US" dirty="0"/>
          </a:p>
        </p:txBody>
      </p:sp>
      <p:sp>
        <p:nvSpPr>
          <p:cNvPr id="3" name="Content Placeholder 2"/>
          <p:cNvSpPr>
            <a:spLocks noGrp="1"/>
          </p:cNvSpPr>
          <p:nvPr>
            <p:ph idx="1"/>
          </p:nvPr>
        </p:nvSpPr>
        <p:spPr/>
        <p:txBody>
          <a:bodyPr/>
          <a:lstStyle/>
          <a:p>
            <a:r>
              <a:rPr lang="en-US" dirty="0" smtClean="0"/>
              <a:t>Try Again  </a:t>
            </a:r>
            <a:r>
              <a:rPr lang="en-US" dirty="0" smtClean="0">
                <a:sym typeface="Wingdings" pitchFamily="2" charset="2"/>
              </a:rPr>
              <a:t></a:t>
            </a:r>
            <a:endParaRPr lang="en-US" dirty="0"/>
          </a:p>
        </p:txBody>
      </p:sp>
      <p:sp>
        <p:nvSpPr>
          <p:cNvPr id="4" name="Action Button: Back or Previous 3">
            <a:hlinkClick r:id="rId2" action="ppaction://hlinksldjump" highlightClick="1"/>
          </p:cNvPr>
          <p:cNvSpPr/>
          <p:nvPr/>
        </p:nvSpPr>
        <p:spPr>
          <a:xfrm>
            <a:off x="3276600" y="4572000"/>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6727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4"/>
                                        </p:tgtEl>
                                        <p:attrNameLst>
                                          <p:attrName>style.color</p:attrName>
                                        </p:attrNameLst>
                                      </p:cBhvr>
                                      <p:to>
                                        <a:schemeClr val="bg1"/>
                                      </p:to>
                                    </p:animClr>
                                    <p:animClr clrSpc="rgb" dir="cw">
                                      <p:cBhvr>
                                        <p:cTn id="7" dur="250" autoRev="1" fill="remove"/>
                                        <p:tgtEl>
                                          <p:spTgt spid="4"/>
                                        </p:tgtEl>
                                        <p:attrNameLst>
                                          <p:attrName>fillcolor</p:attrName>
                                        </p:attrNameLst>
                                      </p:cBhvr>
                                      <p:to>
                                        <a:schemeClr val="bg1"/>
                                      </p:to>
                                    </p:animClr>
                                    <p:set>
                                      <p:cBhvr>
                                        <p:cTn id="8" dur="250" autoRev="1" fill="remove"/>
                                        <p:tgtEl>
                                          <p:spTgt spid="4"/>
                                        </p:tgtEl>
                                        <p:attrNameLst>
                                          <p:attrName>fill.type</p:attrName>
                                        </p:attrNameLst>
                                      </p:cBhvr>
                                      <p:to>
                                        <p:strVal val="solid"/>
                                      </p:to>
                                    </p:set>
                                    <p:set>
                                      <p:cBhvr>
                                        <p:cTn id="9" dur="250" autoRev="1" fill="remove"/>
                                        <p:tgtEl>
                                          <p:spTgt spid="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Documents and Settings\kmaurer\Local Settings\Temporary Internet Files\Content.IE5\C7MCRO7L\MP90042515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0"/>
            <a:ext cx="8001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Correct</a:t>
            </a:r>
            <a:endParaRPr lang="en-US" dirty="0"/>
          </a:p>
        </p:txBody>
      </p:sp>
      <p:sp>
        <p:nvSpPr>
          <p:cNvPr id="3" name="Content Placeholder 2"/>
          <p:cNvSpPr>
            <a:spLocks noGrp="1"/>
          </p:cNvSpPr>
          <p:nvPr>
            <p:ph idx="1"/>
          </p:nvPr>
        </p:nvSpPr>
        <p:spPr/>
        <p:txBody>
          <a:bodyPr/>
          <a:lstStyle/>
          <a:p>
            <a:r>
              <a:rPr lang="en-US" dirty="0" smtClean="0"/>
              <a:t>                        You did it!  </a:t>
            </a:r>
            <a:r>
              <a:rPr lang="en-US" dirty="0" err="1" smtClean="0"/>
              <a:t>Whoo</a:t>
            </a:r>
            <a:r>
              <a:rPr lang="en-US" dirty="0" smtClean="0"/>
              <a:t> </a:t>
            </a:r>
            <a:r>
              <a:rPr lang="en-US" dirty="0" err="1" smtClean="0"/>
              <a:t>Hoo</a:t>
            </a:r>
            <a:r>
              <a:rPr lang="en-US" dirty="0" smtClean="0"/>
              <a:t>!</a:t>
            </a:r>
            <a:endParaRPr lang="en-US" dirty="0"/>
          </a:p>
        </p:txBody>
      </p:sp>
      <p:sp>
        <p:nvSpPr>
          <p:cNvPr id="5" name="Action Button: Forward or Next 4">
            <a:hlinkClick r:id="rId4" action="ppaction://hlinksldjump" highlightClick="1"/>
          </p:cNvPr>
          <p:cNvSpPr/>
          <p:nvPr/>
        </p:nvSpPr>
        <p:spPr>
          <a:xfrm>
            <a:off x="4038600" y="3810000"/>
            <a:ext cx="1880616" cy="1423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5646800"/>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applause.wav"/>
          </p:stSnd>
        </p:sndAc>
      </p:transition>
    </mc:Choice>
    <mc:Fallback xmlns="">
      <p:transition spd="slow">
        <p:sndAc>
          <p:stSnd>
            <p:snd r:embed="rId5" name="applaus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hlinkClick r:id="rId2" action="ppaction://hlinksldjump"/>
          </p:cNvPr>
          <p:cNvSpPr/>
          <p:nvPr/>
        </p:nvSpPr>
        <p:spPr>
          <a:xfrm>
            <a:off x="0" y="0"/>
            <a:ext cx="98298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8200" y="685800"/>
            <a:ext cx="7315200" cy="646331"/>
          </a:xfrm>
          <a:prstGeom prst="rect">
            <a:avLst/>
          </a:prstGeom>
          <a:noFill/>
        </p:spPr>
        <p:txBody>
          <a:bodyPr wrap="square" rtlCol="0">
            <a:spAutoFit/>
          </a:bodyPr>
          <a:lstStyle/>
          <a:p>
            <a:pPr algn="ctr"/>
            <a:endParaRPr lang="en-US" dirty="0" smtClean="0"/>
          </a:p>
          <a:p>
            <a:r>
              <a:rPr lang="en-US" dirty="0" smtClean="0"/>
              <a:t>5.  Members of the cabinet in the American federal government </a:t>
            </a:r>
            <a:endParaRPr lang="en-US" dirty="0"/>
          </a:p>
        </p:txBody>
      </p:sp>
      <p:sp>
        <p:nvSpPr>
          <p:cNvPr id="4" name="Rectangle 3"/>
          <p:cNvSpPr/>
          <p:nvPr/>
        </p:nvSpPr>
        <p:spPr>
          <a:xfrm>
            <a:off x="304800" y="1447800"/>
            <a:ext cx="794065"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6" name="Rectangle 5"/>
          <p:cNvSpPr/>
          <p:nvPr/>
        </p:nvSpPr>
        <p:spPr>
          <a:xfrm>
            <a:off x="228600" y="2590800"/>
            <a:ext cx="756937"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Rectangle 6"/>
          <p:cNvSpPr/>
          <p:nvPr/>
        </p:nvSpPr>
        <p:spPr>
          <a:xfrm>
            <a:off x="228600" y="3657600"/>
            <a:ext cx="736099"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228600" y="4876800"/>
            <a:ext cx="789833"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9" name="TextBox 8"/>
          <p:cNvSpPr txBox="1"/>
          <p:nvPr/>
        </p:nvSpPr>
        <p:spPr>
          <a:xfrm>
            <a:off x="1066800" y="1752600"/>
            <a:ext cx="3352800" cy="369332"/>
          </a:xfrm>
          <a:prstGeom prst="rect">
            <a:avLst/>
          </a:prstGeom>
          <a:noFill/>
        </p:spPr>
        <p:txBody>
          <a:bodyPr wrap="square" rtlCol="0">
            <a:spAutoFit/>
          </a:bodyPr>
          <a:lstStyle/>
          <a:p>
            <a:r>
              <a:rPr lang="en-US" dirty="0" smtClean="0">
                <a:hlinkClick r:id="rId3" action="ppaction://hlinksldjump"/>
              </a:rPr>
              <a:t>Former district judges </a:t>
            </a:r>
            <a:endParaRPr lang="en-US" dirty="0"/>
          </a:p>
        </p:txBody>
      </p:sp>
      <p:sp>
        <p:nvSpPr>
          <p:cNvPr id="10" name="TextBox 9"/>
          <p:cNvSpPr txBox="1"/>
          <p:nvPr/>
        </p:nvSpPr>
        <p:spPr>
          <a:xfrm>
            <a:off x="1066800" y="2895600"/>
            <a:ext cx="3352800" cy="381000"/>
          </a:xfrm>
          <a:prstGeom prst="rect">
            <a:avLst/>
          </a:prstGeom>
          <a:noFill/>
        </p:spPr>
        <p:txBody>
          <a:bodyPr wrap="square" rtlCol="0">
            <a:spAutoFit/>
          </a:bodyPr>
          <a:lstStyle/>
          <a:p>
            <a:r>
              <a:rPr lang="en-US" dirty="0" smtClean="0">
                <a:hlinkClick r:id="rId4" action="ppaction://hlinksldjump"/>
              </a:rPr>
              <a:t>Appointed by the President</a:t>
            </a:r>
            <a:endParaRPr lang="en-US" dirty="0"/>
          </a:p>
        </p:txBody>
      </p:sp>
      <p:sp>
        <p:nvSpPr>
          <p:cNvPr id="11" name="TextBox 10"/>
          <p:cNvSpPr txBox="1"/>
          <p:nvPr/>
        </p:nvSpPr>
        <p:spPr>
          <a:xfrm>
            <a:off x="1143000" y="4038600"/>
            <a:ext cx="3352800" cy="381000"/>
          </a:xfrm>
          <a:prstGeom prst="rect">
            <a:avLst/>
          </a:prstGeom>
          <a:noFill/>
        </p:spPr>
        <p:txBody>
          <a:bodyPr wrap="square" rtlCol="0">
            <a:spAutoFit/>
          </a:bodyPr>
          <a:lstStyle/>
          <a:p>
            <a:r>
              <a:rPr lang="en-US" dirty="0" smtClean="0">
                <a:hlinkClick r:id="rId3" action="ppaction://hlinksldjump"/>
              </a:rPr>
              <a:t>Selected from the U.S. Senate</a:t>
            </a:r>
            <a:endParaRPr lang="en-US" dirty="0"/>
          </a:p>
        </p:txBody>
      </p:sp>
      <p:pic>
        <p:nvPicPr>
          <p:cNvPr id="5122" name="Picture 2" descr="http://libertyworks.com/wp-content/uploads/2009/09/eagle_in_front_of_the_american_fla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05184" y="1617536"/>
            <a:ext cx="3916169" cy="2937127"/>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1143000" y="5181600"/>
            <a:ext cx="3352800" cy="646331"/>
          </a:xfrm>
          <a:prstGeom prst="rect">
            <a:avLst/>
          </a:prstGeom>
          <a:noFill/>
        </p:spPr>
        <p:txBody>
          <a:bodyPr wrap="square" rtlCol="0">
            <a:spAutoFit/>
          </a:bodyPr>
          <a:lstStyle/>
          <a:p>
            <a:r>
              <a:rPr lang="en-US" dirty="0" smtClean="0">
                <a:hlinkClick r:id="rId3" action="ppaction://hlinksldjump"/>
              </a:rPr>
              <a:t>Elected by the House of Representatives</a:t>
            </a:r>
            <a:endParaRPr lang="en-US" dirty="0"/>
          </a:p>
        </p:txBody>
      </p:sp>
      <p:sp>
        <p:nvSpPr>
          <p:cNvPr id="3" name="TextBox 2"/>
          <p:cNvSpPr txBox="1"/>
          <p:nvPr/>
        </p:nvSpPr>
        <p:spPr>
          <a:xfrm>
            <a:off x="4648200" y="4800600"/>
            <a:ext cx="3673153" cy="369332"/>
          </a:xfrm>
          <a:prstGeom prst="rect">
            <a:avLst/>
          </a:prstGeom>
          <a:noFill/>
        </p:spPr>
        <p:txBody>
          <a:bodyPr wrap="square" rtlCol="0">
            <a:spAutoFit/>
          </a:bodyPr>
          <a:lstStyle/>
          <a:p>
            <a:r>
              <a:rPr lang="en-US" sz="1200" dirty="0"/>
              <a:t>http://libertyworks.com/i-am-the-american-dream</a:t>
            </a:r>
            <a:r>
              <a:rPr lang="en-US" dirty="0"/>
              <a:t>/</a:t>
            </a:r>
          </a:p>
        </p:txBody>
      </p:sp>
    </p:spTree>
    <p:extLst>
      <p:ext uri="{BB962C8B-B14F-4D97-AF65-F5344CB8AC3E}">
        <p14:creationId xmlns:p14="http://schemas.microsoft.com/office/powerpoint/2010/main" val="255218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Documents and Settings\kmaurer\Local Settings\Temporary Internet Files\Content.IE5\6Z29JFMC\MP900431094[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3784" y="222422"/>
            <a:ext cx="7467600" cy="61722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Correct</a:t>
            </a:r>
            <a:endParaRPr lang="en-US" dirty="0"/>
          </a:p>
        </p:txBody>
      </p:sp>
      <p:sp>
        <p:nvSpPr>
          <p:cNvPr id="3" name="Content Placeholder 2"/>
          <p:cNvSpPr>
            <a:spLocks noGrp="1"/>
          </p:cNvSpPr>
          <p:nvPr>
            <p:ph idx="1"/>
          </p:nvPr>
        </p:nvSpPr>
        <p:spPr/>
        <p:txBody>
          <a:bodyPr/>
          <a:lstStyle/>
          <a:p>
            <a:pPr marL="0" indent="0">
              <a:buNone/>
            </a:pPr>
            <a:r>
              <a:rPr lang="en-US" dirty="0" smtClean="0"/>
              <a:t>                          You did it!  </a:t>
            </a:r>
            <a:r>
              <a:rPr lang="en-US" dirty="0" err="1" smtClean="0"/>
              <a:t>Whoo</a:t>
            </a:r>
            <a:r>
              <a:rPr lang="en-US" dirty="0" smtClean="0"/>
              <a:t> </a:t>
            </a:r>
            <a:r>
              <a:rPr lang="en-US" dirty="0" err="1" smtClean="0"/>
              <a:t>Hoo</a:t>
            </a:r>
            <a:r>
              <a:rPr lang="en-US" dirty="0" smtClean="0"/>
              <a:t>!</a:t>
            </a:r>
            <a:endParaRPr lang="en-US" dirty="0"/>
          </a:p>
        </p:txBody>
      </p:sp>
      <p:sp>
        <p:nvSpPr>
          <p:cNvPr id="5" name="Action Button: Forward or Next 4">
            <a:hlinkClick r:id="rId5" action="ppaction://hlinksldjump" highlightClick="1"/>
          </p:cNvPr>
          <p:cNvSpPr/>
          <p:nvPr/>
        </p:nvSpPr>
        <p:spPr>
          <a:xfrm>
            <a:off x="3784092" y="3733800"/>
            <a:ext cx="1880616" cy="1423416"/>
          </a:xfrm>
          <a:prstGeom prst="actionButtonForwardNex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j0214098.wav">
            <a:hlinkClick r:id="" action="ppaction://media"/>
          </p:cNvPr>
          <p:cNvPicPr>
            <a:picLocks noRot="1" noChangeAspect="1"/>
          </p:cNvPicPr>
          <p:nvPr>
            <a:wavAudioFile r:embed="rId1" name="j0214098.wav"/>
          </p:nvPr>
        </p:nvPicPr>
        <p:blipFill>
          <a:blip r:embed="rId6" cstate="print"/>
          <a:stretch>
            <a:fillRect/>
          </a:stretch>
        </p:blipFill>
        <p:spPr>
          <a:xfrm>
            <a:off x="4419600" y="2819400"/>
            <a:ext cx="304800" cy="304800"/>
          </a:xfrm>
          <a:prstGeom prst="rect">
            <a:avLst/>
          </a:prstGeom>
        </p:spPr>
      </p:pic>
    </p:spTree>
    <p:extLst>
      <p:ext uri="{BB962C8B-B14F-4D97-AF65-F5344CB8AC3E}">
        <p14:creationId xmlns:p14="http://schemas.microsoft.com/office/powerpoint/2010/main" val="3941407082"/>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applause.wav"/>
          </p:stSnd>
        </p:sndAc>
      </p:transition>
    </mc:Choice>
    <mc:Fallback xmlns="">
      <p:transition spd="slow">
        <p:sndAc>
          <p:stSnd>
            <p:snd r:embed="rId7" name="applaus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3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Wrong Answer </a:t>
            </a:r>
            <a:endParaRPr lang="en-US" dirty="0"/>
          </a:p>
        </p:txBody>
      </p:sp>
      <p:sp>
        <p:nvSpPr>
          <p:cNvPr id="3" name="Content Placeholder 2"/>
          <p:cNvSpPr>
            <a:spLocks noGrp="1"/>
          </p:cNvSpPr>
          <p:nvPr>
            <p:ph idx="1"/>
          </p:nvPr>
        </p:nvSpPr>
        <p:spPr/>
        <p:txBody>
          <a:bodyPr/>
          <a:lstStyle/>
          <a:p>
            <a:r>
              <a:rPr lang="en-US" dirty="0" smtClean="0"/>
              <a:t>Try Again  </a:t>
            </a:r>
            <a:r>
              <a:rPr lang="en-US" dirty="0" smtClean="0">
                <a:sym typeface="Wingdings" pitchFamily="2" charset="2"/>
              </a:rPr>
              <a:t></a:t>
            </a:r>
            <a:endParaRPr lang="en-US" dirty="0"/>
          </a:p>
        </p:txBody>
      </p:sp>
      <p:sp>
        <p:nvSpPr>
          <p:cNvPr id="4" name="Action Button: Back or Previous 3">
            <a:hlinkClick r:id="rId3" action="ppaction://hlinksldjump" highlightClick="1"/>
          </p:cNvPr>
          <p:cNvSpPr/>
          <p:nvPr/>
        </p:nvSpPr>
        <p:spPr>
          <a:xfrm>
            <a:off x="3276600" y="4572000"/>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C:\Documents and Settings\kmaurer\Local Settings\Temporary Internet Files\Content.IE5\Y2HKJLNP\MC900434916[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64100" y="-685800"/>
            <a:ext cx="2285714" cy="2285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0216075"/>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bomb.wav"/>
          </p:stSnd>
        </p:sndAc>
      </p:transition>
    </mc:Choice>
    <mc:Fallback xmlns="">
      <p:transition spd="slow">
        <p:sndAc>
          <p:stSnd>
            <p:snd r:embed="rId5" name="bomb.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hlinkClick r:id="rId2" action="ppaction://hlinksldjump"/>
          </p:cNvPr>
          <p:cNvSpPr/>
          <p:nvPr/>
        </p:nvSpPr>
        <p:spPr>
          <a:xfrm>
            <a:off x="20595" y="0"/>
            <a:ext cx="98298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8200" y="685800"/>
            <a:ext cx="7315200" cy="923330"/>
          </a:xfrm>
          <a:prstGeom prst="rect">
            <a:avLst/>
          </a:prstGeom>
          <a:noFill/>
        </p:spPr>
        <p:txBody>
          <a:bodyPr wrap="square" rtlCol="0">
            <a:spAutoFit/>
          </a:bodyPr>
          <a:lstStyle/>
          <a:p>
            <a:pPr algn="ctr"/>
            <a:r>
              <a:rPr lang="en-US" dirty="0" smtClean="0"/>
              <a:t>6.  Which amendment gives you the right to publicly criticize actions taken by a governor?</a:t>
            </a:r>
          </a:p>
          <a:p>
            <a:endParaRPr lang="en-US" dirty="0"/>
          </a:p>
        </p:txBody>
      </p:sp>
      <p:sp>
        <p:nvSpPr>
          <p:cNvPr id="4" name="Rectangle 3"/>
          <p:cNvSpPr/>
          <p:nvPr/>
        </p:nvSpPr>
        <p:spPr>
          <a:xfrm>
            <a:off x="304800" y="1447800"/>
            <a:ext cx="794065"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6" name="Rectangle 5"/>
          <p:cNvSpPr/>
          <p:nvPr/>
        </p:nvSpPr>
        <p:spPr>
          <a:xfrm>
            <a:off x="228600" y="2590800"/>
            <a:ext cx="756937"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Rectangle 6"/>
          <p:cNvSpPr/>
          <p:nvPr/>
        </p:nvSpPr>
        <p:spPr>
          <a:xfrm>
            <a:off x="228600" y="3657600"/>
            <a:ext cx="736099"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228600" y="4876800"/>
            <a:ext cx="789833"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3074" name="Picture 2" descr="http://cdn.venturebeat.com/wp-content/uploads/2010/04/bill-of-right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7508" y="1881316"/>
            <a:ext cx="4886325" cy="350047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066800" y="1752600"/>
            <a:ext cx="3352800" cy="381000"/>
          </a:xfrm>
          <a:prstGeom prst="rect">
            <a:avLst/>
          </a:prstGeom>
          <a:noFill/>
        </p:spPr>
        <p:txBody>
          <a:bodyPr wrap="square" rtlCol="0">
            <a:spAutoFit/>
          </a:bodyPr>
          <a:lstStyle/>
          <a:p>
            <a:r>
              <a:rPr lang="en-US" dirty="0" smtClean="0">
                <a:hlinkClick r:id="rId4" action="ppaction://hlinksldjump"/>
              </a:rPr>
              <a:t>1</a:t>
            </a:r>
            <a:r>
              <a:rPr lang="en-US" baseline="30000" dirty="0">
                <a:hlinkClick r:id="rId4" action="ppaction://hlinksldjump"/>
              </a:rPr>
              <a:t>s</a:t>
            </a:r>
            <a:r>
              <a:rPr lang="en-US" baseline="30000" dirty="0" smtClean="0">
                <a:hlinkClick r:id="rId4" action="ppaction://hlinksldjump"/>
              </a:rPr>
              <a:t>t</a:t>
            </a:r>
            <a:r>
              <a:rPr lang="en-US" dirty="0" smtClean="0"/>
              <a:t> </a:t>
            </a:r>
            <a:endParaRPr lang="en-US" dirty="0"/>
          </a:p>
        </p:txBody>
      </p:sp>
      <p:sp>
        <p:nvSpPr>
          <p:cNvPr id="10" name="TextBox 9"/>
          <p:cNvSpPr txBox="1"/>
          <p:nvPr/>
        </p:nvSpPr>
        <p:spPr>
          <a:xfrm>
            <a:off x="1066800" y="2895600"/>
            <a:ext cx="3352800" cy="381000"/>
          </a:xfrm>
          <a:prstGeom prst="rect">
            <a:avLst/>
          </a:prstGeom>
          <a:noFill/>
        </p:spPr>
        <p:txBody>
          <a:bodyPr wrap="square" rtlCol="0">
            <a:spAutoFit/>
          </a:bodyPr>
          <a:lstStyle/>
          <a:p>
            <a:r>
              <a:rPr lang="en-US" dirty="0" smtClean="0">
                <a:hlinkClick r:id="rId5" action="ppaction://hlinksldjump"/>
              </a:rPr>
              <a:t>2</a:t>
            </a:r>
            <a:r>
              <a:rPr lang="en-US" baseline="30000" dirty="0" smtClean="0">
                <a:hlinkClick r:id="rId5" action="ppaction://hlinksldjump"/>
              </a:rPr>
              <a:t>nd</a:t>
            </a:r>
            <a:r>
              <a:rPr lang="en-US" dirty="0" smtClean="0">
                <a:hlinkClick r:id="rId5" action="ppaction://hlinksldjump"/>
              </a:rPr>
              <a:t> </a:t>
            </a:r>
            <a:endParaRPr lang="en-US" dirty="0"/>
          </a:p>
        </p:txBody>
      </p:sp>
      <p:sp>
        <p:nvSpPr>
          <p:cNvPr id="11" name="TextBox 10"/>
          <p:cNvSpPr txBox="1"/>
          <p:nvPr/>
        </p:nvSpPr>
        <p:spPr>
          <a:xfrm>
            <a:off x="1143000" y="4038600"/>
            <a:ext cx="3352800" cy="381000"/>
          </a:xfrm>
          <a:prstGeom prst="rect">
            <a:avLst/>
          </a:prstGeom>
          <a:noFill/>
        </p:spPr>
        <p:txBody>
          <a:bodyPr wrap="square" rtlCol="0">
            <a:spAutoFit/>
          </a:bodyPr>
          <a:lstStyle/>
          <a:p>
            <a:r>
              <a:rPr lang="en-US" dirty="0" smtClean="0">
                <a:hlinkClick r:id="rId5" action="ppaction://hlinksldjump"/>
              </a:rPr>
              <a:t>3</a:t>
            </a:r>
            <a:r>
              <a:rPr lang="en-US" baseline="30000" dirty="0" smtClean="0">
                <a:hlinkClick r:id="rId5" action="ppaction://hlinksldjump"/>
              </a:rPr>
              <a:t>rd</a:t>
            </a:r>
            <a:r>
              <a:rPr lang="en-US" dirty="0" smtClean="0">
                <a:hlinkClick r:id="rId5" action="ppaction://hlinksldjump"/>
              </a:rPr>
              <a:t> </a:t>
            </a:r>
            <a:endParaRPr lang="en-US" dirty="0"/>
          </a:p>
        </p:txBody>
      </p:sp>
      <p:sp>
        <p:nvSpPr>
          <p:cNvPr id="12" name="TextBox 11"/>
          <p:cNvSpPr txBox="1"/>
          <p:nvPr/>
        </p:nvSpPr>
        <p:spPr>
          <a:xfrm>
            <a:off x="1143000" y="5181600"/>
            <a:ext cx="3352800" cy="381000"/>
          </a:xfrm>
          <a:prstGeom prst="rect">
            <a:avLst/>
          </a:prstGeom>
          <a:noFill/>
        </p:spPr>
        <p:txBody>
          <a:bodyPr wrap="square" rtlCol="0">
            <a:spAutoFit/>
          </a:bodyPr>
          <a:lstStyle/>
          <a:p>
            <a:r>
              <a:rPr lang="en-US" dirty="0" smtClean="0">
                <a:hlinkClick r:id="rId5" action="ppaction://hlinksldjump"/>
              </a:rPr>
              <a:t>4</a:t>
            </a:r>
            <a:r>
              <a:rPr lang="en-US" baseline="30000" dirty="0" smtClean="0">
                <a:hlinkClick r:id="rId5" action="ppaction://hlinksldjump"/>
              </a:rPr>
              <a:t>th</a:t>
            </a:r>
            <a:r>
              <a:rPr lang="en-US" dirty="0" smtClean="0"/>
              <a:t> </a:t>
            </a:r>
            <a:endParaRPr lang="en-US" dirty="0"/>
          </a:p>
        </p:txBody>
      </p:sp>
      <p:sp>
        <p:nvSpPr>
          <p:cNvPr id="3" name="TextBox 2"/>
          <p:cNvSpPr txBox="1"/>
          <p:nvPr/>
        </p:nvSpPr>
        <p:spPr>
          <a:xfrm>
            <a:off x="2362200" y="5372100"/>
            <a:ext cx="4886325" cy="553998"/>
          </a:xfrm>
          <a:prstGeom prst="rect">
            <a:avLst/>
          </a:prstGeom>
          <a:noFill/>
        </p:spPr>
        <p:txBody>
          <a:bodyPr wrap="square" rtlCol="0">
            <a:spAutoFit/>
          </a:bodyPr>
          <a:lstStyle/>
          <a:p>
            <a:r>
              <a:rPr lang="en-US" sz="1200" dirty="0"/>
              <a:t>http://venturebeat.com/2010/04/22/the-funding-bill-of-rights-helping-entrepreneurs-and-vc%E2%80%99s-come-together</a:t>
            </a:r>
            <a:r>
              <a:rPr lang="en-US" dirty="0"/>
              <a:t>/</a:t>
            </a:r>
          </a:p>
        </p:txBody>
      </p:sp>
    </p:spTree>
    <p:extLst>
      <p:ext uri="{BB962C8B-B14F-4D97-AF65-F5344CB8AC3E}">
        <p14:creationId xmlns:p14="http://schemas.microsoft.com/office/powerpoint/2010/main" val="144957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hlinkClick r:id="rId2" action="ppaction://hlinksldjump"/>
          </p:cNvPr>
          <p:cNvSpPr/>
          <p:nvPr/>
        </p:nvSpPr>
        <p:spPr>
          <a:xfrm>
            <a:off x="0" y="0"/>
            <a:ext cx="98298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8200" y="685800"/>
            <a:ext cx="7315200" cy="646331"/>
          </a:xfrm>
          <a:prstGeom prst="rect">
            <a:avLst/>
          </a:prstGeom>
          <a:noFill/>
        </p:spPr>
        <p:txBody>
          <a:bodyPr wrap="square" rtlCol="0">
            <a:spAutoFit/>
          </a:bodyPr>
          <a:lstStyle/>
          <a:p>
            <a:pPr algn="ctr"/>
            <a:r>
              <a:rPr lang="en-US" dirty="0" smtClean="0"/>
              <a:t>Question</a:t>
            </a:r>
          </a:p>
          <a:p>
            <a:endParaRPr lang="en-US" dirty="0"/>
          </a:p>
        </p:txBody>
      </p:sp>
      <p:sp>
        <p:nvSpPr>
          <p:cNvPr id="4" name="Rectangle 3"/>
          <p:cNvSpPr/>
          <p:nvPr/>
        </p:nvSpPr>
        <p:spPr>
          <a:xfrm>
            <a:off x="304800" y="1447800"/>
            <a:ext cx="794065"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6" name="Rectangle 5"/>
          <p:cNvSpPr/>
          <p:nvPr/>
        </p:nvSpPr>
        <p:spPr>
          <a:xfrm>
            <a:off x="228600" y="2590800"/>
            <a:ext cx="756937"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Rectangle 6"/>
          <p:cNvSpPr/>
          <p:nvPr/>
        </p:nvSpPr>
        <p:spPr>
          <a:xfrm>
            <a:off x="228600" y="3657600"/>
            <a:ext cx="736099"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228600" y="4876800"/>
            <a:ext cx="789833"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9" name="TextBox 8"/>
          <p:cNvSpPr txBox="1"/>
          <p:nvPr/>
        </p:nvSpPr>
        <p:spPr>
          <a:xfrm>
            <a:off x="1066800" y="1752600"/>
            <a:ext cx="3352800" cy="381000"/>
          </a:xfrm>
          <a:prstGeom prst="rect">
            <a:avLst/>
          </a:prstGeom>
          <a:noFill/>
        </p:spPr>
        <p:txBody>
          <a:bodyPr wrap="square" rtlCol="0">
            <a:spAutoFit/>
          </a:bodyPr>
          <a:lstStyle/>
          <a:p>
            <a:r>
              <a:rPr lang="en-US" dirty="0" smtClean="0"/>
              <a:t>Answer</a:t>
            </a:r>
            <a:endParaRPr lang="en-US" dirty="0"/>
          </a:p>
        </p:txBody>
      </p:sp>
      <p:sp>
        <p:nvSpPr>
          <p:cNvPr id="10" name="TextBox 9"/>
          <p:cNvSpPr txBox="1"/>
          <p:nvPr/>
        </p:nvSpPr>
        <p:spPr>
          <a:xfrm>
            <a:off x="1066800" y="2895600"/>
            <a:ext cx="3352800" cy="381000"/>
          </a:xfrm>
          <a:prstGeom prst="rect">
            <a:avLst/>
          </a:prstGeom>
          <a:noFill/>
        </p:spPr>
        <p:txBody>
          <a:bodyPr wrap="square" rtlCol="0">
            <a:spAutoFit/>
          </a:bodyPr>
          <a:lstStyle/>
          <a:p>
            <a:r>
              <a:rPr lang="en-US" dirty="0" smtClean="0"/>
              <a:t>Answer</a:t>
            </a:r>
            <a:endParaRPr lang="en-US" dirty="0"/>
          </a:p>
        </p:txBody>
      </p:sp>
      <p:sp>
        <p:nvSpPr>
          <p:cNvPr id="11" name="TextBox 10"/>
          <p:cNvSpPr txBox="1"/>
          <p:nvPr/>
        </p:nvSpPr>
        <p:spPr>
          <a:xfrm>
            <a:off x="1143000" y="4038600"/>
            <a:ext cx="3352800" cy="381000"/>
          </a:xfrm>
          <a:prstGeom prst="rect">
            <a:avLst/>
          </a:prstGeom>
          <a:noFill/>
        </p:spPr>
        <p:txBody>
          <a:bodyPr wrap="square" rtlCol="0">
            <a:spAutoFit/>
          </a:bodyPr>
          <a:lstStyle/>
          <a:p>
            <a:r>
              <a:rPr lang="en-US" dirty="0" smtClean="0"/>
              <a:t>Answer</a:t>
            </a:r>
            <a:endParaRPr lang="en-US" dirty="0"/>
          </a:p>
        </p:txBody>
      </p:sp>
      <p:sp>
        <p:nvSpPr>
          <p:cNvPr id="12" name="TextBox 11"/>
          <p:cNvSpPr txBox="1"/>
          <p:nvPr/>
        </p:nvSpPr>
        <p:spPr>
          <a:xfrm>
            <a:off x="1143000" y="5181600"/>
            <a:ext cx="3352800" cy="381000"/>
          </a:xfrm>
          <a:prstGeom prst="rect">
            <a:avLst/>
          </a:prstGeom>
          <a:noFill/>
        </p:spPr>
        <p:txBody>
          <a:bodyPr wrap="square" rtlCol="0">
            <a:spAutoFit/>
          </a:bodyPr>
          <a:lstStyle/>
          <a:p>
            <a:r>
              <a:rPr lang="en-US" dirty="0" smtClean="0"/>
              <a:t>Answer</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xplosion 2 3"/>
          <p:cNvSpPr/>
          <p:nvPr/>
        </p:nvSpPr>
        <p:spPr>
          <a:xfrm>
            <a:off x="-228600" y="977214"/>
            <a:ext cx="5715000" cy="1994586"/>
          </a:xfrm>
          <a:prstGeom prst="irregularSeal2">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Correct</a:t>
            </a:r>
            <a:endParaRPr lang="en-US" dirty="0"/>
          </a:p>
        </p:txBody>
      </p:sp>
      <p:sp>
        <p:nvSpPr>
          <p:cNvPr id="3" name="Content Placeholder 2"/>
          <p:cNvSpPr>
            <a:spLocks noGrp="1"/>
          </p:cNvSpPr>
          <p:nvPr>
            <p:ph idx="1"/>
          </p:nvPr>
        </p:nvSpPr>
        <p:spPr/>
        <p:txBody>
          <a:bodyPr/>
          <a:lstStyle/>
          <a:p>
            <a:pPr marL="0" indent="0">
              <a:buNone/>
            </a:pPr>
            <a:r>
              <a:rPr lang="en-US" dirty="0" smtClean="0"/>
              <a:t>You did it!  </a:t>
            </a:r>
            <a:r>
              <a:rPr lang="en-US" dirty="0" err="1" smtClean="0"/>
              <a:t>Whoo</a:t>
            </a:r>
            <a:r>
              <a:rPr lang="en-US" dirty="0" smtClean="0"/>
              <a:t> </a:t>
            </a:r>
            <a:r>
              <a:rPr lang="en-US" dirty="0" err="1" smtClean="0"/>
              <a:t>Hoo</a:t>
            </a:r>
            <a:r>
              <a:rPr lang="en-US" dirty="0" smtClean="0"/>
              <a:t>!</a:t>
            </a:r>
            <a:endParaRPr lang="en-US" dirty="0"/>
          </a:p>
        </p:txBody>
      </p:sp>
      <p:sp>
        <p:nvSpPr>
          <p:cNvPr id="5" name="Action Button: Forward or Next 4">
            <a:hlinkClick r:id="rId4" action="ppaction://hlinksldjump" highlightClick="1"/>
          </p:cNvPr>
          <p:cNvSpPr/>
          <p:nvPr/>
        </p:nvSpPr>
        <p:spPr>
          <a:xfrm>
            <a:off x="2514600" y="3581400"/>
            <a:ext cx="1880616" cy="1423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j0214098.wav">
            <a:hlinkClick r:id="" action="ppaction://media"/>
          </p:cNvPr>
          <p:cNvPicPr>
            <a:picLocks noRot="1" noChangeAspect="1"/>
          </p:cNvPicPr>
          <p:nvPr>
            <a:wavAudioFile r:embed="rId1" name="j0214098.wav"/>
          </p:nvPr>
        </p:nvPicPr>
        <p:blipFill>
          <a:blip r:embed="rId5" cstate="print"/>
          <a:stretch>
            <a:fillRect/>
          </a:stretch>
        </p:blipFill>
        <p:spPr>
          <a:xfrm>
            <a:off x="4419600" y="2819400"/>
            <a:ext cx="304800" cy="304800"/>
          </a:xfrm>
          <a:prstGeom prst="rect">
            <a:avLst/>
          </a:prstGeom>
        </p:spPr>
      </p:pic>
    </p:spTree>
    <p:extLst>
      <p:ext uri="{BB962C8B-B14F-4D97-AF65-F5344CB8AC3E}">
        <p14:creationId xmlns:p14="http://schemas.microsoft.com/office/powerpoint/2010/main" val="2152146379"/>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himes.wav"/>
          </p:stSnd>
        </p:sndAc>
      </p:transition>
    </mc:Choice>
    <mc:Fallback xmlns="">
      <p:transition spd="slow">
        <p:sndAc>
          <p:stSnd>
            <p:snd r:embed="rId6" name="chime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3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Wrong Answer </a:t>
            </a:r>
            <a:endParaRPr lang="en-US" dirty="0"/>
          </a:p>
        </p:txBody>
      </p:sp>
      <p:sp>
        <p:nvSpPr>
          <p:cNvPr id="3" name="Content Placeholder 2"/>
          <p:cNvSpPr>
            <a:spLocks noGrp="1"/>
          </p:cNvSpPr>
          <p:nvPr>
            <p:ph idx="1"/>
          </p:nvPr>
        </p:nvSpPr>
        <p:spPr/>
        <p:txBody>
          <a:bodyPr/>
          <a:lstStyle/>
          <a:p>
            <a:r>
              <a:rPr lang="en-US" dirty="0" smtClean="0"/>
              <a:t>Try Again  </a:t>
            </a:r>
            <a:r>
              <a:rPr lang="en-US" dirty="0" smtClean="0">
                <a:sym typeface="Wingdings" pitchFamily="2" charset="2"/>
              </a:rPr>
              <a:t></a:t>
            </a:r>
            <a:endParaRPr lang="en-US" dirty="0"/>
          </a:p>
        </p:txBody>
      </p:sp>
      <p:sp>
        <p:nvSpPr>
          <p:cNvPr id="4" name="Action Button: Back or Previous 3">
            <a:hlinkClick r:id="rId3" action="ppaction://hlinksldjump" highlightClick="1"/>
          </p:cNvPr>
          <p:cNvSpPr/>
          <p:nvPr/>
        </p:nvSpPr>
        <p:spPr>
          <a:xfrm>
            <a:off x="3276600" y="4572000"/>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Explosion 2 4"/>
          <p:cNvSpPr/>
          <p:nvPr/>
        </p:nvSpPr>
        <p:spPr>
          <a:xfrm>
            <a:off x="1371600" y="2286000"/>
            <a:ext cx="589005" cy="685800"/>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a:t>
            </a:r>
            <a:endParaRPr lang="en-US" dirty="0"/>
          </a:p>
        </p:txBody>
      </p:sp>
      <p:sp>
        <p:nvSpPr>
          <p:cNvPr id="6" name="Explosion 2 5"/>
          <p:cNvSpPr/>
          <p:nvPr/>
        </p:nvSpPr>
        <p:spPr>
          <a:xfrm>
            <a:off x="1290248" y="3657601"/>
            <a:ext cx="677565" cy="609600"/>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a:t>
            </a:r>
            <a:endParaRPr lang="en-US" dirty="0"/>
          </a:p>
        </p:txBody>
      </p:sp>
      <p:sp>
        <p:nvSpPr>
          <p:cNvPr id="7" name="Explosion 2 6"/>
          <p:cNvSpPr/>
          <p:nvPr/>
        </p:nvSpPr>
        <p:spPr>
          <a:xfrm>
            <a:off x="1307750" y="4419765"/>
            <a:ext cx="580768" cy="638432"/>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a:t>
            </a:r>
            <a:endParaRPr lang="en-US" dirty="0"/>
          </a:p>
        </p:txBody>
      </p:sp>
      <p:sp>
        <p:nvSpPr>
          <p:cNvPr id="8" name="Explosion 2 7"/>
          <p:cNvSpPr/>
          <p:nvPr/>
        </p:nvSpPr>
        <p:spPr>
          <a:xfrm>
            <a:off x="1260385" y="5276335"/>
            <a:ext cx="675498" cy="609600"/>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t>
            </a:r>
            <a:endParaRPr lang="en-US" dirty="0"/>
          </a:p>
        </p:txBody>
      </p:sp>
      <p:sp>
        <p:nvSpPr>
          <p:cNvPr id="9" name="Explosion 2 8"/>
          <p:cNvSpPr/>
          <p:nvPr/>
        </p:nvSpPr>
        <p:spPr>
          <a:xfrm>
            <a:off x="1371600" y="2971800"/>
            <a:ext cx="609601" cy="656968"/>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t>
            </a:r>
            <a:endParaRPr lang="en-US" dirty="0"/>
          </a:p>
        </p:txBody>
      </p:sp>
    </p:spTree>
    <p:extLst>
      <p:ext uri="{BB962C8B-B14F-4D97-AF65-F5344CB8AC3E}">
        <p14:creationId xmlns:p14="http://schemas.microsoft.com/office/powerpoint/2010/main" val="1391975215"/>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hammer.wav"/>
          </p:stSnd>
        </p:sndAc>
      </p:transition>
    </mc:Choice>
    <mc:Fallback xmlns="">
      <p:transition spd="slow">
        <p:sndAc>
          <p:stSnd>
            <p:snd r:embed="rId4" name="hammer.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hlinkClick r:id="rId2" action="ppaction://hlinksldjump"/>
          </p:cNvPr>
          <p:cNvSpPr/>
          <p:nvPr/>
        </p:nvSpPr>
        <p:spPr>
          <a:xfrm>
            <a:off x="0" y="0"/>
            <a:ext cx="98298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838200" y="685800"/>
            <a:ext cx="7315200" cy="1200329"/>
          </a:xfrm>
          <a:prstGeom prst="rect">
            <a:avLst/>
          </a:prstGeom>
          <a:noFill/>
        </p:spPr>
        <p:txBody>
          <a:bodyPr wrap="square" rtlCol="0">
            <a:spAutoFit/>
          </a:bodyPr>
          <a:lstStyle/>
          <a:p>
            <a:pPr algn="ctr"/>
            <a:r>
              <a:rPr lang="en-US" dirty="0" smtClean="0"/>
              <a:t>7.  Governor Mario Cuomo told Nancy Reagan in 1988 that the Reagans would have been looking forward to another four years in the White House were it not for the provisions of what amendment to the U.S. Constitution? </a:t>
            </a:r>
          </a:p>
          <a:p>
            <a:endParaRPr lang="en-US" dirty="0"/>
          </a:p>
        </p:txBody>
      </p:sp>
      <p:sp>
        <p:nvSpPr>
          <p:cNvPr id="4" name="Rectangle 3"/>
          <p:cNvSpPr/>
          <p:nvPr/>
        </p:nvSpPr>
        <p:spPr>
          <a:xfrm>
            <a:off x="304800" y="1447800"/>
            <a:ext cx="794065"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6" name="Rectangle 5"/>
          <p:cNvSpPr/>
          <p:nvPr/>
        </p:nvSpPr>
        <p:spPr>
          <a:xfrm>
            <a:off x="228600" y="2590800"/>
            <a:ext cx="756937"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Rectangle 6"/>
          <p:cNvSpPr/>
          <p:nvPr/>
        </p:nvSpPr>
        <p:spPr>
          <a:xfrm>
            <a:off x="228600" y="3657600"/>
            <a:ext cx="736099"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228600" y="4876800"/>
            <a:ext cx="789833"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9" name="TextBox 8"/>
          <p:cNvSpPr txBox="1"/>
          <p:nvPr/>
        </p:nvSpPr>
        <p:spPr>
          <a:xfrm>
            <a:off x="1066800" y="1752600"/>
            <a:ext cx="3352800" cy="381000"/>
          </a:xfrm>
          <a:prstGeom prst="rect">
            <a:avLst/>
          </a:prstGeom>
          <a:noFill/>
        </p:spPr>
        <p:txBody>
          <a:bodyPr wrap="square" rtlCol="0">
            <a:spAutoFit/>
          </a:bodyPr>
          <a:lstStyle/>
          <a:p>
            <a:r>
              <a:rPr lang="en-US" dirty="0" smtClean="0">
                <a:hlinkClick r:id="rId3" action="ppaction://hlinksldjump"/>
              </a:rPr>
              <a:t>12</a:t>
            </a:r>
            <a:r>
              <a:rPr lang="en-US" baseline="30000" dirty="0" smtClean="0">
                <a:hlinkClick r:id="rId3" action="ppaction://hlinksldjump"/>
              </a:rPr>
              <a:t>th</a:t>
            </a:r>
            <a:r>
              <a:rPr lang="en-US" dirty="0" smtClean="0"/>
              <a:t> </a:t>
            </a:r>
            <a:endParaRPr lang="en-US" dirty="0"/>
          </a:p>
        </p:txBody>
      </p:sp>
      <p:sp>
        <p:nvSpPr>
          <p:cNvPr id="10" name="TextBox 9"/>
          <p:cNvSpPr txBox="1"/>
          <p:nvPr/>
        </p:nvSpPr>
        <p:spPr>
          <a:xfrm>
            <a:off x="1066800" y="2895600"/>
            <a:ext cx="3352800" cy="646331"/>
          </a:xfrm>
          <a:prstGeom prst="rect">
            <a:avLst/>
          </a:prstGeom>
          <a:noFill/>
        </p:spPr>
        <p:txBody>
          <a:bodyPr wrap="square" rtlCol="0">
            <a:spAutoFit/>
          </a:bodyPr>
          <a:lstStyle/>
          <a:p>
            <a:r>
              <a:rPr lang="en-US" dirty="0" smtClean="0">
                <a:hlinkClick r:id="rId3" action="ppaction://hlinksldjump"/>
              </a:rPr>
              <a:t>18</a:t>
            </a:r>
            <a:r>
              <a:rPr lang="en-US" baseline="30000" dirty="0" smtClean="0">
                <a:hlinkClick r:id="rId3" action="ppaction://hlinksldjump"/>
              </a:rPr>
              <a:t>th</a:t>
            </a:r>
            <a:endParaRPr lang="en-US" dirty="0" smtClean="0"/>
          </a:p>
          <a:p>
            <a:endParaRPr lang="en-US" dirty="0"/>
          </a:p>
        </p:txBody>
      </p:sp>
      <p:sp>
        <p:nvSpPr>
          <p:cNvPr id="11" name="TextBox 10"/>
          <p:cNvSpPr txBox="1"/>
          <p:nvPr/>
        </p:nvSpPr>
        <p:spPr>
          <a:xfrm>
            <a:off x="1143000" y="4038600"/>
            <a:ext cx="3352800" cy="646331"/>
          </a:xfrm>
          <a:prstGeom prst="rect">
            <a:avLst/>
          </a:prstGeom>
          <a:noFill/>
        </p:spPr>
        <p:txBody>
          <a:bodyPr wrap="square" rtlCol="0">
            <a:spAutoFit/>
          </a:bodyPr>
          <a:lstStyle/>
          <a:p>
            <a:r>
              <a:rPr lang="en-US" dirty="0" smtClean="0">
                <a:hlinkClick r:id="rId4" action="ppaction://hlinksldjump"/>
              </a:rPr>
              <a:t>22</a:t>
            </a:r>
            <a:r>
              <a:rPr lang="en-US" baseline="30000" dirty="0" smtClean="0">
                <a:hlinkClick r:id="rId4" action="ppaction://hlinksldjump"/>
              </a:rPr>
              <a:t>nd</a:t>
            </a:r>
            <a:endParaRPr lang="en-US" dirty="0" smtClean="0"/>
          </a:p>
          <a:p>
            <a:endParaRPr lang="en-US" dirty="0"/>
          </a:p>
        </p:txBody>
      </p:sp>
      <p:sp>
        <p:nvSpPr>
          <p:cNvPr id="12" name="TextBox 11"/>
          <p:cNvSpPr txBox="1"/>
          <p:nvPr/>
        </p:nvSpPr>
        <p:spPr>
          <a:xfrm>
            <a:off x="1143000" y="5181600"/>
            <a:ext cx="3352800" cy="646331"/>
          </a:xfrm>
          <a:prstGeom prst="rect">
            <a:avLst/>
          </a:prstGeom>
          <a:noFill/>
        </p:spPr>
        <p:txBody>
          <a:bodyPr wrap="square" rtlCol="0">
            <a:spAutoFit/>
          </a:bodyPr>
          <a:lstStyle/>
          <a:p>
            <a:r>
              <a:rPr lang="en-US" dirty="0" smtClean="0">
                <a:hlinkClick r:id="rId3" action="ppaction://hlinksldjump"/>
              </a:rPr>
              <a:t>20</a:t>
            </a:r>
            <a:r>
              <a:rPr lang="en-US" baseline="30000" dirty="0" smtClean="0">
                <a:hlinkClick r:id="rId3" action="ppaction://hlinksldjump"/>
              </a:rPr>
              <a:t>th</a:t>
            </a:r>
            <a:endParaRPr lang="en-US" dirty="0" smtClean="0"/>
          </a:p>
          <a:p>
            <a:endParaRPr lang="en-US" dirty="0"/>
          </a:p>
        </p:txBody>
      </p:sp>
      <p:pic>
        <p:nvPicPr>
          <p:cNvPr id="6146" name="Picture 2" descr="http://lh6.ggpht.com/_a82pgn9zZnE/SSKEDNtjosI/AAAAAAAABM0/QiWS70BmKNw/USA_Ronald_and_Nancy_Reagan.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14800" y="2099791"/>
            <a:ext cx="2893203" cy="370033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810000" y="6019800"/>
            <a:ext cx="3350403" cy="461665"/>
          </a:xfrm>
          <a:prstGeom prst="rect">
            <a:avLst/>
          </a:prstGeom>
          <a:noFill/>
        </p:spPr>
        <p:txBody>
          <a:bodyPr wrap="square" rtlCol="0">
            <a:spAutoFit/>
          </a:bodyPr>
          <a:lstStyle/>
          <a:p>
            <a:r>
              <a:rPr lang="en-US" sz="1200" dirty="0" smtClean="0"/>
              <a:t>http://pica</a:t>
            </a:r>
            <a:r>
              <a:rPr lang="en-US" sz="1200" b="1" dirty="0" smtClean="0"/>
              <a:t>saweb.google.com/lh/photo/yHmSTUliugZ4kYC8</a:t>
            </a:r>
            <a:r>
              <a:rPr lang="en-US" sz="1200" dirty="0" smtClean="0"/>
              <a:t>6IrBIw</a:t>
            </a:r>
            <a:endParaRPr lang="en-US" sz="1200" dirty="0"/>
          </a:p>
        </p:txBody>
      </p:sp>
    </p:spTree>
    <p:extLst>
      <p:ext uri="{BB962C8B-B14F-4D97-AF65-F5344CB8AC3E}">
        <p14:creationId xmlns:p14="http://schemas.microsoft.com/office/powerpoint/2010/main" val="3771211820"/>
      </p:ext>
    </p:extLst>
  </p:cSld>
  <p:clrMapOvr>
    <a:masterClrMapping/>
  </p:clrMapOvr>
  <p:transition spd="slow">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Wrong Answer for question #3 </a:t>
            </a:r>
            <a:endParaRPr lang="en-US" dirty="0"/>
          </a:p>
        </p:txBody>
      </p:sp>
      <p:sp>
        <p:nvSpPr>
          <p:cNvPr id="3" name="Content Placeholder 2"/>
          <p:cNvSpPr>
            <a:spLocks noGrp="1"/>
          </p:cNvSpPr>
          <p:nvPr>
            <p:ph idx="1"/>
          </p:nvPr>
        </p:nvSpPr>
        <p:spPr/>
        <p:txBody>
          <a:bodyPr/>
          <a:lstStyle/>
          <a:p>
            <a:r>
              <a:rPr lang="en-US" dirty="0" smtClean="0"/>
              <a:t>Try Again  </a:t>
            </a:r>
            <a:r>
              <a:rPr lang="en-US" dirty="0" smtClean="0">
                <a:sym typeface="Wingdings" pitchFamily="2" charset="2"/>
              </a:rPr>
              <a:t></a:t>
            </a:r>
            <a:endParaRPr lang="en-US" dirty="0"/>
          </a:p>
        </p:txBody>
      </p:sp>
      <p:sp>
        <p:nvSpPr>
          <p:cNvPr id="4" name="Action Button: Back or Previous 3">
            <a:hlinkClick r:id="rId2" action="ppaction://hlinksldjump" highlightClick="1"/>
          </p:cNvPr>
          <p:cNvSpPr/>
          <p:nvPr/>
        </p:nvSpPr>
        <p:spPr>
          <a:xfrm>
            <a:off x="4191000" y="2590800"/>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loud Callout 4"/>
          <p:cNvSpPr/>
          <p:nvPr/>
        </p:nvSpPr>
        <p:spPr>
          <a:xfrm>
            <a:off x="1219200" y="3112008"/>
            <a:ext cx="2362200" cy="2145792"/>
          </a:xfrm>
          <a:prstGeom prst="cloudCallou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Who collects your taxes?</a:t>
            </a:r>
            <a:endParaRPr lang="en-US" dirty="0"/>
          </a:p>
        </p:txBody>
      </p:sp>
    </p:spTree>
    <p:extLst>
      <p:ext uri="{BB962C8B-B14F-4D97-AF65-F5344CB8AC3E}">
        <p14:creationId xmlns:p14="http://schemas.microsoft.com/office/powerpoint/2010/main" val="3746828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Wrong Answer </a:t>
            </a:r>
            <a:endParaRPr lang="en-US" dirty="0"/>
          </a:p>
        </p:txBody>
      </p:sp>
      <p:sp>
        <p:nvSpPr>
          <p:cNvPr id="3" name="Content Placeholder 2"/>
          <p:cNvSpPr>
            <a:spLocks noGrp="1"/>
          </p:cNvSpPr>
          <p:nvPr>
            <p:ph idx="1"/>
          </p:nvPr>
        </p:nvSpPr>
        <p:spPr/>
        <p:txBody>
          <a:bodyPr/>
          <a:lstStyle/>
          <a:p>
            <a:r>
              <a:rPr lang="en-US" dirty="0" smtClean="0"/>
              <a:t>Try Again  </a:t>
            </a:r>
            <a:r>
              <a:rPr lang="en-US" dirty="0" smtClean="0">
                <a:sym typeface="Wingdings" pitchFamily="2" charset="2"/>
              </a:rPr>
              <a:t></a:t>
            </a:r>
            <a:endParaRPr lang="en-US" dirty="0"/>
          </a:p>
        </p:txBody>
      </p:sp>
      <p:sp>
        <p:nvSpPr>
          <p:cNvPr id="4" name="Action Button: Back or Previous 3">
            <a:hlinkClick r:id="rId3" action="ppaction://hlinksldjump" highlightClick="1"/>
          </p:cNvPr>
          <p:cNvSpPr/>
          <p:nvPr/>
        </p:nvSpPr>
        <p:spPr>
          <a:xfrm>
            <a:off x="3276600" y="4495800"/>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Wave 4"/>
          <p:cNvSpPr/>
          <p:nvPr/>
        </p:nvSpPr>
        <p:spPr>
          <a:xfrm>
            <a:off x="1549908" y="2438400"/>
            <a:ext cx="4495800" cy="914400"/>
          </a:xfrm>
          <a:prstGeom prst="wav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Hint:  Two Term</a:t>
            </a:r>
            <a:endParaRPr lang="en-US" dirty="0"/>
          </a:p>
        </p:txBody>
      </p:sp>
    </p:spTree>
    <p:extLst>
      <p:ext uri="{BB962C8B-B14F-4D97-AF65-F5344CB8AC3E}">
        <p14:creationId xmlns:p14="http://schemas.microsoft.com/office/powerpoint/2010/main" val="403908405"/>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explode.wav"/>
          </p:stSnd>
        </p:sndAc>
      </p:transition>
    </mc:Choice>
    <mc:Fallback xmlns="">
      <p:transition spd="slow">
        <p:sndAc>
          <p:stSnd>
            <p:snd r:embed="rId4" name="explode.wav"/>
          </p:stSnd>
        </p:sndAc>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Correct</a:t>
            </a:r>
            <a:endParaRPr lang="en-US" dirty="0"/>
          </a:p>
        </p:txBody>
      </p:sp>
      <p:sp>
        <p:nvSpPr>
          <p:cNvPr id="3" name="Content Placeholder 2"/>
          <p:cNvSpPr>
            <a:spLocks noGrp="1"/>
          </p:cNvSpPr>
          <p:nvPr>
            <p:ph idx="1"/>
          </p:nvPr>
        </p:nvSpPr>
        <p:spPr/>
        <p:txBody>
          <a:bodyPr/>
          <a:lstStyle/>
          <a:p>
            <a:r>
              <a:rPr lang="en-US" dirty="0" smtClean="0"/>
              <a:t>You did it!  </a:t>
            </a:r>
            <a:r>
              <a:rPr lang="en-US" dirty="0" err="1" smtClean="0"/>
              <a:t>Whoo</a:t>
            </a:r>
            <a:r>
              <a:rPr lang="en-US" dirty="0" smtClean="0"/>
              <a:t> </a:t>
            </a:r>
            <a:r>
              <a:rPr lang="en-US" dirty="0" err="1" smtClean="0"/>
              <a:t>Hoo</a:t>
            </a:r>
            <a:r>
              <a:rPr lang="en-US" dirty="0" smtClean="0"/>
              <a:t>!</a:t>
            </a:r>
            <a:endParaRPr lang="en-US" dirty="0"/>
          </a:p>
        </p:txBody>
      </p:sp>
      <p:sp>
        <p:nvSpPr>
          <p:cNvPr id="5" name="Action Button: Forward or Next 4">
            <a:hlinkClick r:id="rId4" action="ppaction://hlinksldjump" highlightClick="1"/>
          </p:cNvPr>
          <p:cNvSpPr/>
          <p:nvPr/>
        </p:nvSpPr>
        <p:spPr>
          <a:xfrm>
            <a:off x="2514600" y="3581400"/>
            <a:ext cx="1880616" cy="1423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j0214098.wav">
            <a:hlinkClick r:id="" action="ppaction://media"/>
          </p:cNvPr>
          <p:cNvPicPr>
            <a:picLocks noRot="1" noChangeAspect="1"/>
          </p:cNvPicPr>
          <p:nvPr>
            <a:wavAudioFile r:embed="rId1" name="j0214098.wav"/>
          </p:nvPr>
        </p:nvPicPr>
        <p:blipFill>
          <a:blip r:embed="rId5" cstate="print"/>
          <a:stretch>
            <a:fillRect/>
          </a:stretch>
        </p:blipFill>
        <p:spPr>
          <a:xfrm>
            <a:off x="4419600" y="2819400"/>
            <a:ext cx="304800" cy="304800"/>
          </a:xfrm>
          <a:prstGeom prst="rect">
            <a:avLst/>
          </a:prstGeom>
        </p:spPr>
      </p:pic>
      <p:pic>
        <p:nvPicPr>
          <p:cNvPr id="5122" name="Picture 2" descr="C:\Documents and Settings\kmaurer\Local Settings\Temporary Internet Files\Content.IE5\M384GFED\MC900140541[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53000" y="1520938"/>
            <a:ext cx="2327275" cy="1980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0423696"/>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applause.wav"/>
          </p:stSnd>
        </p:sndAc>
      </p:transition>
    </mc:Choice>
    <mc:Fallback xmlns="">
      <p:transition spd="slow">
        <p:sndAc>
          <p:stSnd>
            <p:snd r:embed="rId7" name="applaus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3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aviewfromtheright.com/wp-content/uploads/2010/03/u-s-constitution-pag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1503044"/>
            <a:ext cx="2933700" cy="354711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aviewfromtheright.com/wp-content/uploads/2010/03/u-s-constitution-pag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324" y="230854"/>
            <a:ext cx="8915399" cy="8568345"/>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hlinkClick r:id="rId3" action="ppaction://hlinksldjump"/>
          </p:cNvPr>
          <p:cNvSpPr/>
          <p:nvPr/>
        </p:nvSpPr>
        <p:spPr>
          <a:xfrm>
            <a:off x="45308" y="0"/>
            <a:ext cx="98298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p:cNvSpPr txBox="1"/>
          <p:nvPr/>
        </p:nvSpPr>
        <p:spPr>
          <a:xfrm>
            <a:off x="838200" y="685800"/>
            <a:ext cx="7315200" cy="646331"/>
          </a:xfrm>
          <a:prstGeom prst="rect">
            <a:avLst/>
          </a:prstGeom>
          <a:noFill/>
        </p:spPr>
        <p:txBody>
          <a:bodyPr wrap="square" rtlCol="0">
            <a:spAutoFit/>
          </a:bodyPr>
          <a:lstStyle/>
          <a:p>
            <a:pPr algn="ctr"/>
            <a:r>
              <a:rPr lang="en-US" dirty="0" smtClean="0"/>
              <a:t>8.  The structure of Congress is defined in which article of the Constitution?</a:t>
            </a:r>
          </a:p>
          <a:p>
            <a:endParaRPr lang="en-US" dirty="0"/>
          </a:p>
        </p:txBody>
      </p:sp>
      <p:sp>
        <p:nvSpPr>
          <p:cNvPr id="4" name="Rectangle 3"/>
          <p:cNvSpPr/>
          <p:nvPr/>
        </p:nvSpPr>
        <p:spPr>
          <a:xfrm>
            <a:off x="304800" y="1447800"/>
            <a:ext cx="794065"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6" name="Rectangle 5"/>
          <p:cNvSpPr/>
          <p:nvPr/>
        </p:nvSpPr>
        <p:spPr>
          <a:xfrm>
            <a:off x="228600" y="2590800"/>
            <a:ext cx="756937"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Rectangle 6"/>
          <p:cNvSpPr/>
          <p:nvPr/>
        </p:nvSpPr>
        <p:spPr>
          <a:xfrm>
            <a:off x="228600" y="3657600"/>
            <a:ext cx="736099"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228600" y="4876800"/>
            <a:ext cx="789833"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9" name="TextBox 8"/>
          <p:cNvSpPr txBox="1"/>
          <p:nvPr/>
        </p:nvSpPr>
        <p:spPr>
          <a:xfrm>
            <a:off x="1066800" y="1752600"/>
            <a:ext cx="3352800" cy="381000"/>
          </a:xfrm>
          <a:prstGeom prst="rect">
            <a:avLst/>
          </a:prstGeom>
          <a:noFill/>
        </p:spPr>
        <p:txBody>
          <a:bodyPr wrap="square" rtlCol="0">
            <a:spAutoFit/>
          </a:bodyPr>
          <a:lstStyle/>
          <a:p>
            <a:r>
              <a:rPr lang="en-US" dirty="0" smtClean="0">
                <a:hlinkClick r:id="rId4" action="ppaction://hlinksldjump"/>
              </a:rPr>
              <a:t>Article I</a:t>
            </a:r>
            <a:endParaRPr lang="en-US" dirty="0"/>
          </a:p>
        </p:txBody>
      </p:sp>
      <p:sp>
        <p:nvSpPr>
          <p:cNvPr id="10" name="TextBox 9"/>
          <p:cNvSpPr txBox="1"/>
          <p:nvPr/>
        </p:nvSpPr>
        <p:spPr>
          <a:xfrm>
            <a:off x="1066800" y="2895600"/>
            <a:ext cx="3352800" cy="381000"/>
          </a:xfrm>
          <a:prstGeom prst="rect">
            <a:avLst/>
          </a:prstGeom>
          <a:noFill/>
        </p:spPr>
        <p:txBody>
          <a:bodyPr wrap="square" rtlCol="0">
            <a:spAutoFit/>
          </a:bodyPr>
          <a:lstStyle/>
          <a:p>
            <a:r>
              <a:rPr lang="en-US" dirty="0" smtClean="0">
                <a:hlinkClick r:id="rId5" action="ppaction://hlinksldjump"/>
              </a:rPr>
              <a:t>Article II</a:t>
            </a:r>
            <a:endParaRPr lang="en-US" dirty="0"/>
          </a:p>
        </p:txBody>
      </p:sp>
      <p:sp>
        <p:nvSpPr>
          <p:cNvPr id="11" name="TextBox 10"/>
          <p:cNvSpPr txBox="1"/>
          <p:nvPr/>
        </p:nvSpPr>
        <p:spPr>
          <a:xfrm>
            <a:off x="1143000" y="4038600"/>
            <a:ext cx="3352800" cy="381000"/>
          </a:xfrm>
          <a:prstGeom prst="rect">
            <a:avLst/>
          </a:prstGeom>
          <a:noFill/>
        </p:spPr>
        <p:txBody>
          <a:bodyPr wrap="square" rtlCol="0">
            <a:spAutoFit/>
          </a:bodyPr>
          <a:lstStyle/>
          <a:p>
            <a:r>
              <a:rPr lang="en-US" dirty="0" smtClean="0">
                <a:hlinkClick r:id="rId5" action="ppaction://hlinksldjump"/>
              </a:rPr>
              <a:t>Article III</a:t>
            </a:r>
            <a:endParaRPr lang="en-US" dirty="0"/>
          </a:p>
        </p:txBody>
      </p:sp>
      <p:sp>
        <p:nvSpPr>
          <p:cNvPr id="12" name="TextBox 11"/>
          <p:cNvSpPr txBox="1"/>
          <p:nvPr/>
        </p:nvSpPr>
        <p:spPr>
          <a:xfrm>
            <a:off x="1143000" y="5181600"/>
            <a:ext cx="3352800" cy="381000"/>
          </a:xfrm>
          <a:prstGeom prst="rect">
            <a:avLst/>
          </a:prstGeom>
          <a:noFill/>
        </p:spPr>
        <p:txBody>
          <a:bodyPr wrap="square" rtlCol="0">
            <a:spAutoFit/>
          </a:bodyPr>
          <a:lstStyle/>
          <a:p>
            <a:r>
              <a:rPr lang="en-US" dirty="0" smtClean="0">
                <a:hlinkClick r:id="rId5" action="ppaction://hlinksldjump"/>
              </a:rPr>
              <a:t>Article IV</a:t>
            </a:r>
            <a:endParaRPr lang="en-US" dirty="0"/>
          </a:p>
        </p:txBody>
      </p:sp>
      <p:pic>
        <p:nvPicPr>
          <p:cNvPr id="1030" name="Picture 6" descr="http://aviewfromtheright.com/wp-content/uploads/2010/03/u-s-constitution-pag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84255" y="1227088"/>
            <a:ext cx="4191000" cy="371802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796612" y="5121880"/>
            <a:ext cx="4038600" cy="461665"/>
          </a:xfrm>
          <a:prstGeom prst="rect">
            <a:avLst/>
          </a:prstGeom>
          <a:noFill/>
        </p:spPr>
        <p:txBody>
          <a:bodyPr wrap="square" rtlCol="0">
            <a:spAutoFit/>
          </a:bodyPr>
          <a:lstStyle/>
          <a:p>
            <a:r>
              <a:rPr lang="en-US" sz="1200" dirty="0"/>
              <a:t>http://aviewfromtheright.com/wp-content/uploads/2010/03/u-s-constitution-page1.jpg</a:t>
            </a:r>
          </a:p>
        </p:txBody>
      </p:sp>
    </p:spTree>
    <p:extLst>
      <p:ext uri="{BB962C8B-B14F-4D97-AF65-F5344CB8AC3E}">
        <p14:creationId xmlns:p14="http://schemas.microsoft.com/office/powerpoint/2010/main" val="346182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Wrong Answer </a:t>
            </a:r>
            <a:endParaRPr lang="en-US" dirty="0"/>
          </a:p>
        </p:txBody>
      </p:sp>
      <p:sp>
        <p:nvSpPr>
          <p:cNvPr id="3" name="Content Placeholder 2"/>
          <p:cNvSpPr>
            <a:spLocks noGrp="1"/>
          </p:cNvSpPr>
          <p:nvPr>
            <p:ph idx="1"/>
          </p:nvPr>
        </p:nvSpPr>
        <p:spPr/>
        <p:txBody>
          <a:bodyPr/>
          <a:lstStyle/>
          <a:p>
            <a:r>
              <a:rPr lang="en-US" dirty="0" smtClean="0"/>
              <a:t>Try Again  </a:t>
            </a:r>
            <a:r>
              <a:rPr lang="en-US" dirty="0" smtClean="0">
                <a:sym typeface="Wingdings" pitchFamily="2" charset="2"/>
              </a:rPr>
              <a:t></a:t>
            </a:r>
            <a:endParaRPr lang="en-US" dirty="0"/>
          </a:p>
        </p:txBody>
      </p:sp>
      <p:sp>
        <p:nvSpPr>
          <p:cNvPr id="4" name="Action Button: Back or Previous 3">
            <a:hlinkClick r:id="rId2" action="ppaction://hlinksldjump" highlightClick="1"/>
          </p:cNvPr>
          <p:cNvSpPr/>
          <p:nvPr/>
        </p:nvSpPr>
        <p:spPr>
          <a:xfrm>
            <a:off x="1905000" y="3282779"/>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Callout 4"/>
          <p:cNvSpPr/>
          <p:nvPr/>
        </p:nvSpPr>
        <p:spPr>
          <a:xfrm>
            <a:off x="3451819" y="1453979"/>
            <a:ext cx="3288792" cy="1828800"/>
          </a:xfrm>
          <a:prstGeom prst="wedgeEllipseCallou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You chose that Article???</a:t>
            </a:r>
            <a:endParaRPr lang="en-US" dirty="0"/>
          </a:p>
        </p:txBody>
      </p:sp>
    </p:spTree>
    <p:extLst>
      <p:ext uri="{BB962C8B-B14F-4D97-AF65-F5344CB8AC3E}">
        <p14:creationId xmlns:p14="http://schemas.microsoft.com/office/powerpoint/2010/main" val="7231535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Documents and Settings\kmaurer\Local Settings\Temporary Internet Files\Content.IE5\I32ZOS1V\MC90041071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600" y="304800"/>
            <a:ext cx="7315200" cy="54864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Correct</a:t>
            </a:r>
            <a:endParaRPr lang="en-US" dirty="0"/>
          </a:p>
        </p:txBody>
      </p:sp>
      <p:sp>
        <p:nvSpPr>
          <p:cNvPr id="3" name="Content Placeholder 2"/>
          <p:cNvSpPr>
            <a:spLocks noGrp="1"/>
          </p:cNvSpPr>
          <p:nvPr>
            <p:ph idx="1"/>
          </p:nvPr>
        </p:nvSpPr>
        <p:spPr/>
        <p:txBody>
          <a:bodyPr/>
          <a:lstStyle/>
          <a:p>
            <a:r>
              <a:rPr lang="en-US" dirty="0" smtClean="0"/>
              <a:t>You did it!  </a:t>
            </a:r>
            <a:r>
              <a:rPr lang="en-US" dirty="0" err="1" smtClean="0"/>
              <a:t>Whoo</a:t>
            </a:r>
            <a:r>
              <a:rPr lang="en-US" dirty="0" smtClean="0"/>
              <a:t> </a:t>
            </a:r>
            <a:r>
              <a:rPr lang="en-US" dirty="0" err="1" smtClean="0"/>
              <a:t>Hoo</a:t>
            </a:r>
            <a:r>
              <a:rPr lang="en-US" dirty="0" smtClean="0"/>
              <a:t>!</a:t>
            </a:r>
            <a:endParaRPr lang="en-US" dirty="0"/>
          </a:p>
        </p:txBody>
      </p:sp>
      <p:sp>
        <p:nvSpPr>
          <p:cNvPr id="5" name="Action Button: Forward or Next 4">
            <a:hlinkClick r:id="rId5" action="ppaction://hlinksldjump" highlightClick="1"/>
          </p:cNvPr>
          <p:cNvSpPr/>
          <p:nvPr/>
        </p:nvSpPr>
        <p:spPr>
          <a:xfrm>
            <a:off x="1778508" y="3657600"/>
            <a:ext cx="1880616" cy="1423416"/>
          </a:xfrm>
          <a:prstGeom prst="actionButtonForwardNex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j0214098.wav">
            <a:hlinkClick r:id="" action="ppaction://media"/>
          </p:cNvPr>
          <p:cNvPicPr>
            <a:picLocks noRot="1" noChangeAspect="1"/>
          </p:cNvPicPr>
          <p:nvPr>
            <a:wavAudioFile r:embed="rId1" name="j0214098.wav"/>
          </p:nvPr>
        </p:nvPicPr>
        <p:blipFill>
          <a:blip r:embed="rId6" cstate="print"/>
          <a:stretch>
            <a:fillRect/>
          </a:stretch>
        </p:blipFill>
        <p:spPr>
          <a:xfrm>
            <a:off x="4419600" y="2819400"/>
            <a:ext cx="304800" cy="304800"/>
          </a:xfrm>
          <a:prstGeom prst="rect">
            <a:avLst/>
          </a:prstGeom>
        </p:spPr>
      </p:pic>
    </p:spTree>
    <p:extLst>
      <p:ext uri="{BB962C8B-B14F-4D97-AF65-F5344CB8AC3E}">
        <p14:creationId xmlns:p14="http://schemas.microsoft.com/office/powerpoint/2010/main" val="2754347344"/>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applause.wav"/>
          </p:stSnd>
        </p:sndAc>
      </p:transition>
    </mc:Choice>
    <mc:Fallback xmlns="">
      <p:transition spd="slow">
        <p:sndAc>
          <p:stSnd>
            <p:snd r:embed="rId7" name="applaus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3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hlinkClick r:id="rId2" action="ppaction://hlinksldjump"/>
          </p:cNvPr>
          <p:cNvSpPr/>
          <p:nvPr/>
        </p:nvSpPr>
        <p:spPr>
          <a:xfrm>
            <a:off x="16476" y="0"/>
            <a:ext cx="98298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8200" y="685800"/>
            <a:ext cx="7315200" cy="923330"/>
          </a:xfrm>
          <a:prstGeom prst="rect">
            <a:avLst/>
          </a:prstGeom>
          <a:noFill/>
        </p:spPr>
        <p:txBody>
          <a:bodyPr wrap="square" rtlCol="0">
            <a:spAutoFit/>
          </a:bodyPr>
          <a:lstStyle/>
          <a:p>
            <a:pPr marL="342900" indent="-342900" algn="ctr">
              <a:buAutoNum type="arabicPeriod" startAt="9"/>
            </a:pPr>
            <a:r>
              <a:rPr lang="en-US" dirty="0" smtClean="0"/>
              <a:t>The Marbury v. Madison Supreme Court case established the </a:t>
            </a:r>
          </a:p>
          <a:p>
            <a:pPr algn="ctr"/>
            <a:r>
              <a:rPr lang="en-US" dirty="0" smtClean="0"/>
              <a:t>principle of _________ review.</a:t>
            </a:r>
          </a:p>
          <a:p>
            <a:endParaRPr lang="en-US" dirty="0"/>
          </a:p>
        </p:txBody>
      </p:sp>
      <p:sp>
        <p:nvSpPr>
          <p:cNvPr id="4" name="Rectangle 3"/>
          <p:cNvSpPr/>
          <p:nvPr/>
        </p:nvSpPr>
        <p:spPr>
          <a:xfrm>
            <a:off x="304800" y="1447800"/>
            <a:ext cx="794065"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6" name="Rectangle 5"/>
          <p:cNvSpPr/>
          <p:nvPr/>
        </p:nvSpPr>
        <p:spPr>
          <a:xfrm>
            <a:off x="228600" y="2590800"/>
            <a:ext cx="756937"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Rectangle 6"/>
          <p:cNvSpPr/>
          <p:nvPr/>
        </p:nvSpPr>
        <p:spPr>
          <a:xfrm>
            <a:off x="228600" y="3657600"/>
            <a:ext cx="736099"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228600" y="4876800"/>
            <a:ext cx="789833"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9" name="TextBox 8"/>
          <p:cNvSpPr txBox="1"/>
          <p:nvPr/>
        </p:nvSpPr>
        <p:spPr>
          <a:xfrm>
            <a:off x="1066800" y="1752600"/>
            <a:ext cx="3352800" cy="381000"/>
          </a:xfrm>
          <a:prstGeom prst="rect">
            <a:avLst/>
          </a:prstGeom>
          <a:noFill/>
        </p:spPr>
        <p:txBody>
          <a:bodyPr wrap="square" rtlCol="0">
            <a:spAutoFit/>
          </a:bodyPr>
          <a:lstStyle/>
          <a:p>
            <a:r>
              <a:rPr lang="en-US" dirty="0" smtClean="0">
                <a:hlinkClick r:id="rId3" action="ppaction://hlinksldjump"/>
              </a:rPr>
              <a:t>Legislative</a:t>
            </a:r>
            <a:endParaRPr lang="en-US" dirty="0"/>
          </a:p>
        </p:txBody>
      </p:sp>
      <p:sp>
        <p:nvSpPr>
          <p:cNvPr id="10" name="TextBox 9"/>
          <p:cNvSpPr txBox="1"/>
          <p:nvPr/>
        </p:nvSpPr>
        <p:spPr>
          <a:xfrm>
            <a:off x="1066800" y="2895600"/>
            <a:ext cx="3352800" cy="381000"/>
          </a:xfrm>
          <a:prstGeom prst="rect">
            <a:avLst/>
          </a:prstGeom>
          <a:noFill/>
        </p:spPr>
        <p:txBody>
          <a:bodyPr wrap="square" rtlCol="0">
            <a:spAutoFit/>
          </a:bodyPr>
          <a:lstStyle/>
          <a:p>
            <a:r>
              <a:rPr lang="en-US" dirty="0" smtClean="0">
                <a:hlinkClick r:id="rId4" action="ppaction://hlinksldjump"/>
              </a:rPr>
              <a:t>Judicial</a:t>
            </a:r>
            <a:r>
              <a:rPr lang="en-US" dirty="0" smtClean="0"/>
              <a:t> </a:t>
            </a:r>
            <a:endParaRPr lang="en-US" dirty="0"/>
          </a:p>
        </p:txBody>
      </p:sp>
      <p:sp>
        <p:nvSpPr>
          <p:cNvPr id="11" name="TextBox 10"/>
          <p:cNvSpPr txBox="1"/>
          <p:nvPr/>
        </p:nvSpPr>
        <p:spPr>
          <a:xfrm>
            <a:off x="1143000" y="4038600"/>
            <a:ext cx="3352800" cy="381000"/>
          </a:xfrm>
          <a:prstGeom prst="rect">
            <a:avLst/>
          </a:prstGeom>
          <a:noFill/>
        </p:spPr>
        <p:txBody>
          <a:bodyPr wrap="square" rtlCol="0">
            <a:spAutoFit/>
          </a:bodyPr>
          <a:lstStyle/>
          <a:p>
            <a:r>
              <a:rPr lang="en-US" dirty="0" smtClean="0">
                <a:hlinkClick r:id="rId3" action="ppaction://hlinksldjump"/>
              </a:rPr>
              <a:t>Executive</a:t>
            </a:r>
            <a:r>
              <a:rPr lang="en-US" dirty="0" smtClean="0"/>
              <a:t> </a:t>
            </a:r>
            <a:endParaRPr lang="en-US" dirty="0"/>
          </a:p>
        </p:txBody>
      </p:sp>
      <p:sp>
        <p:nvSpPr>
          <p:cNvPr id="12" name="TextBox 11"/>
          <p:cNvSpPr txBox="1"/>
          <p:nvPr/>
        </p:nvSpPr>
        <p:spPr>
          <a:xfrm>
            <a:off x="1143000" y="5181600"/>
            <a:ext cx="3352800" cy="381000"/>
          </a:xfrm>
          <a:prstGeom prst="rect">
            <a:avLst/>
          </a:prstGeom>
          <a:noFill/>
        </p:spPr>
        <p:txBody>
          <a:bodyPr wrap="square" rtlCol="0">
            <a:spAutoFit/>
          </a:bodyPr>
          <a:lstStyle/>
          <a:p>
            <a:r>
              <a:rPr lang="en-US" dirty="0" smtClean="0">
                <a:hlinkClick r:id="rId3" action="ppaction://hlinksldjump"/>
              </a:rPr>
              <a:t>Congressional</a:t>
            </a:r>
            <a:endParaRPr lang="en-US" dirty="0"/>
          </a:p>
        </p:txBody>
      </p:sp>
      <p:pic>
        <p:nvPicPr>
          <p:cNvPr id="2050" name="Picture 2" descr="http://t1.gstatic.com/images?q=tbn:ANd9GcRr9ATCpdVUBL7zJNKiZsUgsLyDJYVyv6RyRh7Uf-Ss_q6hXLYZ"/>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1000" y="1562792"/>
            <a:ext cx="4295775" cy="410587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343399" y="5806654"/>
            <a:ext cx="4143375" cy="461665"/>
          </a:xfrm>
          <a:prstGeom prst="rect">
            <a:avLst/>
          </a:prstGeom>
          <a:noFill/>
        </p:spPr>
        <p:txBody>
          <a:bodyPr wrap="square" rtlCol="0">
            <a:spAutoFit/>
          </a:bodyPr>
          <a:lstStyle/>
          <a:p>
            <a:r>
              <a:rPr lang="en-US" sz="1200" dirty="0"/>
              <a:t>http://www.massachusettscriminaldefenseattorneyblog.com/United%20States%20Supreme%20Court.jpg</a:t>
            </a:r>
          </a:p>
        </p:txBody>
      </p:sp>
    </p:spTree>
    <p:extLst>
      <p:ext uri="{BB962C8B-B14F-4D97-AF65-F5344CB8AC3E}">
        <p14:creationId xmlns:p14="http://schemas.microsoft.com/office/powerpoint/2010/main" val="18464997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hlinkClick r:id="rId2" action="ppaction://hlinksldjump"/>
          </p:cNvPr>
          <p:cNvSpPr/>
          <p:nvPr/>
        </p:nvSpPr>
        <p:spPr>
          <a:xfrm>
            <a:off x="0" y="0"/>
            <a:ext cx="98298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296" y="304799"/>
            <a:ext cx="8994103" cy="6324601"/>
          </a:xfrm>
          <a:prstGeom prst="rect">
            <a:avLst/>
          </a:prstGeom>
        </p:spPr>
      </p:pic>
      <p:sp>
        <p:nvSpPr>
          <p:cNvPr id="2" name="TextBox 1"/>
          <p:cNvSpPr txBox="1"/>
          <p:nvPr/>
        </p:nvSpPr>
        <p:spPr>
          <a:xfrm>
            <a:off x="838200" y="685800"/>
            <a:ext cx="7315200" cy="369332"/>
          </a:xfrm>
          <a:prstGeom prst="rect">
            <a:avLst/>
          </a:prstGeom>
          <a:noFill/>
        </p:spPr>
        <p:txBody>
          <a:bodyPr wrap="square" rtlCol="0">
            <a:spAutoFit/>
          </a:bodyPr>
          <a:lstStyle/>
          <a:p>
            <a:r>
              <a:rPr lang="en-US" dirty="0" smtClean="0">
                <a:solidFill>
                  <a:schemeClr val="bg1"/>
                </a:solidFill>
              </a:rPr>
              <a:t>1.  Who is the main writer of the Declaration of Independence?</a:t>
            </a:r>
            <a:endParaRPr lang="en-US" dirty="0">
              <a:solidFill>
                <a:schemeClr val="bg1"/>
              </a:solidFill>
            </a:endParaRPr>
          </a:p>
        </p:txBody>
      </p:sp>
      <p:sp>
        <p:nvSpPr>
          <p:cNvPr id="4" name="Rectangle 3">
            <a:hlinkClick r:id="rId4" action="ppaction://hlinksldjump"/>
          </p:cNvPr>
          <p:cNvSpPr/>
          <p:nvPr/>
        </p:nvSpPr>
        <p:spPr>
          <a:xfrm>
            <a:off x="304800" y="1447800"/>
            <a:ext cx="794065"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6" name="Rectangle 5">
            <a:hlinkClick r:id="rId5" action="ppaction://hlinksldjump"/>
          </p:cNvPr>
          <p:cNvSpPr/>
          <p:nvPr/>
        </p:nvSpPr>
        <p:spPr>
          <a:xfrm>
            <a:off x="228600" y="2590800"/>
            <a:ext cx="756938"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a:t>
            </a:r>
            <a:r>
              <a:rPr lang="en-U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Rectangle 6">
            <a:hlinkClick r:id="rId4" action="ppaction://hlinksldjump"/>
          </p:cNvPr>
          <p:cNvSpPr/>
          <p:nvPr/>
        </p:nvSpPr>
        <p:spPr>
          <a:xfrm>
            <a:off x="228600" y="3657600"/>
            <a:ext cx="736099"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a:hlinkClick r:id="rId4" action="ppaction://hlinksldjump"/>
          </p:cNvPr>
          <p:cNvSpPr/>
          <p:nvPr/>
        </p:nvSpPr>
        <p:spPr>
          <a:xfrm>
            <a:off x="228601" y="4876800"/>
            <a:ext cx="789832" cy="923330"/>
          </a:xfrm>
          <a:prstGeom prst="rect">
            <a:avLst/>
          </a:prstGeom>
          <a:noFill/>
        </p:spPr>
        <p:txBody>
          <a:bodyPr wrap="none" lIns="91440" tIns="45720" rIns="91440" bIns="45720">
            <a:spAutoFit/>
          </a:bodyPr>
          <a:lstStyle/>
          <a:p>
            <a:pPr algn="ctr"/>
            <a:r>
              <a:rPr lang="en-U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a:t>
            </a: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10" name="TextBox 9">
            <a:hlinkClick r:id="rId5" action="ppaction://hlinksldjump"/>
          </p:cNvPr>
          <p:cNvSpPr txBox="1"/>
          <p:nvPr/>
        </p:nvSpPr>
        <p:spPr>
          <a:xfrm>
            <a:off x="1066800" y="2895600"/>
            <a:ext cx="3352800" cy="381000"/>
          </a:xfrm>
          <a:prstGeom prst="rect">
            <a:avLst/>
          </a:prstGeom>
          <a:noFill/>
        </p:spPr>
        <p:txBody>
          <a:bodyPr wrap="square" rtlCol="0">
            <a:spAutoFit/>
          </a:bodyPr>
          <a:lstStyle/>
          <a:p>
            <a:r>
              <a:rPr lang="en-US" dirty="0" smtClean="0">
                <a:hlinkClick r:id="rId5" action="ppaction://hlinksldjump"/>
              </a:rPr>
              <a:t>Thomas Jefferson</a:t>
            </a:r>
            <a:endParaRPr lang="en-US" dirty="0"/>
          </a:p>
        </p:txBody>
      </p:sp>
      <p:sp>
        <p:nvSpPr>
          <p:cNvPr id="11" name="TextBox 10"/>
          <p:cNvSpPr txBox="1"/>
          <p:nvPr/>
        </p:nvSpPr>
        <p:spPr>
          <a:xfrm>
            <a:off x="1143000" y="4038600"/>
            <a:ext cx="3352800" cy="381000"/>
          </a:xfrm>
          <a:prstGeom prst="rect">
            <a:avLst/>
          </a:prstGeom>
          <a:noFill/>
        </p:spPr>
        <p:txBody>
          <a:bodyPr wrap="square" rtlCol="0">
            <a:spAutoFit/>
          </a:bodyPr>
          <a:lstStyle/>
          <a:p>
            <a:r>
              <a:rPr lang="en-US" dirty="0" smtClean="0">
                <a:hlinkClick r:id="rId6" action="ppaction://hlinksldjump"/>
              </a:rPr>
              <a:t>George Washington</a:t>
            </a:r>
            <a:endParaRPr lang="en-US" dirty="0"/>
          </a:p>
        </p:txBody>
      </p:sp>
      <p:sp>
        <p:nvSpPr>
          <p:cNvPr id="12" name="TextBox 11"/>
          <p:cNvSpPr txBox="1"/>
          <p:nvPr/>
        </p:nvSpPr>
        <p:spPr>
          <a:xfrm>
            <a:off x="1143000" y="5181600"/>
            <a:ext cx="3352800" cy="381000"/>
          </a:xfrm>
          <a:prstGeom prst="rect">
            <a:avLst/>
          </a:prstGeom>
          <a:noFill/>
        </p:spPr>
        <p:txBody>
          <a:bodyPr wrap="square" rtlCol="0">
            <a:spAutoFit/>
          </a:bodyPr>
          <a:lstStyle/>
          <a:p>
            <a:r>
              <a:rPr lang="en-US" dirty="0" smtClean="0">
                <a:hlinkClick r:id="rId7" action="ppaction://hlinksldjump"/>
              </a:rPr>
              <a:t>James Madison</a:t>
            </a:r>
            <a:endParaRPr lang="en-US" dirty="0"/>
          </a:p>
        </p:txBody>
      </p:sp>
      <p:sp>
        <p:nvSpPr>
          <p:cNvPr id="14" name="TextBox 13"/>
          <p:cNvSpPr txBox="1"/>
          <p:nvPr/>
        </p:nvSpPr>
        <p:spPr>
          <a:xfrm>
            <a:off x="1066800" y="1752600"/>
            <a:ext cx="4038600" cy="369332"/>
          </a:xfrm>
          <a:prstGeom prst="rect">
            <a:avLst/>
          </a:prstGeom>
          <a:noFill/>
        </p:spPr>
        <p:txBody>
          <a:bodyPr wrap="square" rtlCol="0">
            <a:spAutoFit/>
          </a:bodyPr>
          <a:lstStyle/>
          <a:p>
            <a:r>
              <a:rPr lang="en-US" dirty="0" smtClean="0">
                <a:hlinkClick r:id="rId7" action="ppaction://hlinksldjump"/>
              </a:rPr>
              <a:t>Benjamin Franklin</a:t>
            </a:r>
            <a:endParaRPr lang="en-US" dirty="0"/>
          </a:p>
        </p:txBody>
      </p:sp>
      <p:sp>
        <p:nvSpPr>
          <p:cNvPr id="9" name="TextBox 8"/>
          <p:cNvSpPr txBox="1"/>
          <p:nvPr/>
        </p:nvSpPr>
        <p:spPr>
          <a:xfrm>
            <a:off x="985538" y="5800130"/>
            <a:ext cx="6405862" cy="646331"/>
          </a:xfrm>
          <a:prstGeom prst="rect">
            <a:avLst/>
          </a:prstGeom>
          <a:noFill/>
        </p:spPr>
        <p:txBody>
          <a:bodyPr wrap="square" rtlCol="0">
            <a:spAutoFit/>
          </a:bodyPr>
          <a:lstStyle/>
          <a:p>
            <a:r>
              <a:rPr lang="en-US" dirty="0"/>
              <a:t>http://ncr-nordiccaveresistance.blogspot.com/2010/10/founding-fathers-on-facebook-hijacked.html</a:t>
            </a: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Wrong Answer </a:t>
            </a:r>
            <a:endParaRPr lang="en-US" dirty="0"/>
          </a:p>
        </p:txBody>
      </p:sp>
      <p:sp>
        <p:nvSpPr>
          <p:cNvPr id="3" name="Content Placeholder 2"/>
          <p:cNvSpPr>
            <a:spLocks noGrp="1"/>
          </p:cNvSpPr>
          <p:nvPr>
            <p:ph idx="1"/>
          </p:nvPr>
        </p:nvSpPr>
        <p:spPr/>
        <p:txBody>
          <a:bodyPr/>
          <a:lstStyle/>
          <a:p>
            <a:r>
              <a:rPr lang="en-US" dirty="0" smtClean="0"/>
              <a:t>Try Again  </a:t>
            </a:r>
            <a:r>
              <a:rPr lang="en-US" dirty="0" smtClean="0">
                <a:sym typeface="Wingdings" pitchFamily="2" charset="2"/>
              </a:rPr>
              <a:t></a:t>
            </a:r>
            <a:endParaRPr lang="en-US" dirty="0"/>
          </a:p>
        </p:txBody>
      </p:sp>
      <p:sp>
        <p:nvSpPr>
          <p:cNvPr id="4" name="Action Button: Back or Previous 3">
            <a:hlinkClick r:id="rId2" action="ppaction://hlinksldjump" highlightClick="1"/>
          </p:cNvPr>
          <p:cNvSpPr/>
          <p:nvPr/>
        </p:nvSpPr>
        <p:spPr>
          <a:xfrm>
            <a:off x="3276600" y="4572000"/>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Callout 4"/>
          <p:cNvSpPr/>
          <p:nvPr/>
        </p:nvSpPr>
        <p:spPr>
          <a:xfrm>
            <a:off x="2865202" y="1828800"/>
            <a:ext cx="2919984" cy="1981200"/>
          </a:xfrm>
          <a:prstGeom prst="wedgeEllipseCallou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Remember poor Marbury didn’t get his job?</a:t>
            </a:r>
            <a:endParaRPr lang="en-US" dirty="0"/>
          </a:p>
        </p:txBody>
      </p:sp>
    </p:spTree>
    <p:extLst>
      <p:ext uri="{BB962C8B-B14F-4D97-AF65-F5344CB8AC3E}">
        <p14:creationId xmlns:p14="http://schemas.microsoft.com/office/powerpoint/2010/main" val="2924901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4"/>
                                        </p:tgtEl>
                                        <p:attrNameLst>
                                          <p:attrName>fillcolor</p:attrName>
                                        </p:attrNameLst>
                                      </p:cBhvr>
                                      <p:to>
                                        <a:schemeClr val="accent2"/>
                                      </p:to>
                                    </p:animClr>
                                    <p:set>
                                      <p:cBhvr>
                                        <p:cTn id="7" dur="2000" fill="hold"/>
                                        <p:tgtEl>
                                          <p:spTgt spid="4"/>
                                        </p:tgtEl>
                                        <p:attrNameLst>
                                          <p:attrName>fill.type</p:attrName>
                                        </p:attrNameLst>
                                      </p:cBhvr>
                                      <p:to>
                                        <p:strVal val="solid"/>
                                      </p:to>
                                    </p:set>
                                    <p:set>
                                      <p:cBhvr>
                                        <p:cTn id="8" dur="2000" fill="hold"/>
                                        <p:tgtEl>
                                          <p:spTgt spid="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Correct</a:t>
            </a:r>
            <a:endParaRPr lang="en-US" dirty="0"/>
          </a:p>
        </p:txBody>
      </p:sp>
      <p:sp>
        <p:nvSpPr>
          <p:cNvPr id="3" name="Content Placeholder 2"/>
          <p:cNvSpPr>
            <a:spLocks noGrp="1"/>
          </p:cNvSpPr>
          <p:nvPr>
            <p:ph idx="1"/>
          </p:nvPr>
        </p:nvSpPr>
        <p:spPr/>
        <p:txBody>
          <a:bodyPr/>
          <a:lstStyle/>
          <a:p>
            <a:r>
              <a:rPr lang="en-US" dirty="0" smtClean="0"/>
              <a:t>You did it!  </a:t>
            </a:r>
            <a:r>
              <a:rPr lang="en-US" dirty="0" err="1" smtClean="0"/>
              <a:t>Whoo</a:t>
            </a:r>
            <a:r>
              <a:rPr lang="en-US" dirty="0" smtClean="0"/>
              <a:t> </a:t>
            </a:r>
            <a:r>
              <a:rPr lang="en-US" dirty="0" err="1" smtClean="0"/>
              <a:t>Hoo</a:t>
            </a:r>
            <a:r>
              <a:rPr lang="en-US" dirty="0" smtClean="0"/>
              <a:t>!</a:t>
            </a:r>
            <a:endParaRPr lang="en-US" dirty="0"/>
          </a:p>
        </p:txBody>
      </p:sp>
      <p:sp>
        <p:nvSpPr>
          <p:cNvPr id="5" name="Action Button: Forward or Next 4">
            <a:hlinkClick r:id="rId4" action="ppaction://hlinksldjump" highlightClick="1"/>
          </p:cNvPr>
          <p:cNvSpPr/>
          <p:nvPr/>
        </p:nvSpPr>
        <p:spPr>
          <a:xfrm>
            <a:off x="2514600" y="3581400"/>
            <a:ext cx="1880616" cy="1423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j0214098.wav">
            <a:hlinkClick r:id="" action="ppaction://media"/>
          </p:cNvPr>
          <p:cNvPicPr>
            <a:picLocks noRot="1" noChangeAspect="1"/>
          </p:cNvPicPr>
          <p:nvPr>
            <a:wavAudioFile r:embed="rId1" name="j0214098.wav"/>
          </p:nvPr>
        </p:nvPicPr>
        <p:blipFill>
          <a:blip r:embed="rId5" cstate="print"/>
          <a:stretch>
            <a:fillRect/>
          </a:stretch>
        </p:blipFill>
        <p:spPr>
          <a:xfrm>
            <a:off x="4419600" y="2819400"/>
            <a:ext cx="304800" cy="304800"/>
          </a:xfrm>
          <a:prstGeom prst="rect">
            <a:avLst/>
          </a:prstGeom>
        </p:spPr>
      </p:pic>
      <p:pic>
        <p:nvPicPr>
          <p:cNvPr id="6146" name="Picture 2" descr="C:\Documents and Settings\kmaurer\Local Settings\Temporary Internet Files\Content.IE5\08QRA58J\MP900442641[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16538" y="1222532"/>
            <a:ext cx="1770062" cy="3197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6877970"/>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applause.wav"/>
          </p:stSnd>
        </p:sndAc>
      </p:transition>
    </mc:Choice>
    <mc:Fallback xmlns="">
      <p:transition spd="slow">
        <p:sndAc>
          <p:stSnd>
            <p:snd r:embed="rId7" name="applaus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3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hlinkClick r:id="rId2" action="ppaction://hlinksldjump"/>
          </p:cNvPr>
          <p:cNvSpPr/>
          <p:nvPr/>
        </p:nvSpPr>
        <p:spPr>
          <a:xfrm>
            <a:off x="0" y="0"/>
            <a:ext cx="98298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8200" y="685800"/>
            <a:ext cx="7315200" cy="646331"/>
          </a:xfrm>
          <a:prstGeom prst="rect">
            <a:avLst/>
          </a:prstGeom>
          <a:noFill/>
        </p:spPr>
        <p:txBody>
          <a:bodyPr wrap="square" rtlCol="0">
            <a:spAutoFit/>
          </a:bodyPr>
          <a:lstStyle/>
          <a:p>
            <a:pPr algn="ctr"/>
            <a:endParaRPr lang="en-US" dirty="0" smtClean="0"/>
          </a:p>
          <a:p>
            <a:r>
              <a:rPr lang="en-US" dirty="0" smtClean="0"/>
              <a:t>10.  Who is not in the executive branch of the American government?</a:t>
            </a:r>
            <a:endParaRPr lang="en-US" dirty="0"/>
          </a:p>
        </p:txBody>
      </p:sp>
      <p:sp>
        <p:nvSpPr>
          <p:cNvPr id="4" name="Rectangle 3"/>
          <p:cNvSpPr/>
          <p:nvPr/>
        </p:nvSpPr>
        <p:spPr>
          <a:xfrm>
            <a:off x="304800" y="1447800"/>
            <a:ext cx="794065"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6" name="Rectangle 5"/>
          <p:cNvSpPr/>
          <p:nvPr/>
        </p:nvSpPr>
        <p:spPr>
          <a:xfrm>
            <a:off x="228600" y="2590800"/>
            <a:ext cx="756937"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Rectangle 6"/>
          <p:cNvSpPr/>
          <p:nvPr/>
        </p:nvSpPr>
        <p:spPr>
          <a:xfrm>
            <a:off x="228600" y="3657600"/>
            <a:ext cx="736099"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228600" y="4876800"/>
            <a:ext cx="789833"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9" name="TextBox 8"/>
          <p:cNvSpPr txBox="1"/>
          <p:nvPr/>
        </p:nvSpPr>
        <p:spPr>
          <a:xfrm>
            <a:off x="1066800" y="1752600"/>
            <a:ext cx="3352800" cy="381000"/>
          </a:xfrm>
          <a:prstGeom prst="rect">
            <a:avLst/>
          </a:prstGeom>
          <a:noFill/>
        </p:spPr>
        <p:txBody>
          <a:bodyPr wrap="square" rtlCol="0">
            <a:spAutoFit/>
          </a:bodyPr>
          <a:lstStyle/>
          <a:p>
            <a:r>
              <a:rPr lang="en-US" dirty="0" smtClean="0">
                <a:hlinkClick r:id="rId3" action="ppaction://hlinksldjump"/>
              </a:rPr>
              <a:t>Vice President</a:t>
            </a:r>
            <a:endParaRPr lang="en-US" dirty="0"/>
          </a:p>
        </p:txBody>
      </p:sp>
      <p:sp>
        <p:nvSpPr>
          <p:cNvPr id="10" name="TextBox 9"/>
          <p:cNvSpPr txBox="1"/>
          <p:nvPr/>
        </p:nvSpPr>
        <p:spPr>
          <a:xfrm>
            <a:off x="1066800" y="2895600"/>
            <a:ext cx="3352800" cy="381000"/>
          </a:xfrm>
          <a:prstGeom prst="rect">
            <a:avLst/>
          </a:prstGeom>
          <a:noFill/>
        </p:spPr>
        <p:txBody>
          <a:bodyPr wrap="square" rtlCol="0">
            <a:spAutoFit/>
          </a:bodyPr>
          <a:lstStyle/>
          <a:p>
            <a:r>
              <a:rPr lang="en-US" dirty="0" smtClean="0">
                <a:hlinkClick r:id="rId4" action="ppaction://hlinksldjump"/>
              </a:rPr>
              <a:t>Speaker of the House</a:t>
            </a:r>
            <a:endParaRPr lang="en-US" dirty="0"/>
          </a:p>
        </p:txBody>
      </p:sp>
      <p:sp>
        <p:nvSpPr>
          <p:cNvPr id="11" name="TextBox 10"/>
          <p:cNvSpPr txBox="1"/>
          <p:nvPr/>
        </p:nvSpPr>
        <p:spPr>
          <a:xfrm>
            <a:off x="1143000" y="4038600"/>
            <a:ext cx="3352800" cy="381000"/>
          </a:xfrm>
          <a:prstGeom prst="rect">
            <a:avLst/>
          </a:prstGeom>
          <a:noFill/>
        </p:spPr>
        <p:txBody>
          <a:bodyPr wrap="square" rtlCol="0">
            <a:spAutoFit/>
          </a:bodyPr>
          <a:lstStyle/>
          <a:p>
            <a:r>
              <a:rPr lang="en-US" dirty="0" smtClean="0">
                <a:hlinkClick r:id="rId3" action="ppaction://hlinksldjump"/>
              </a:rPr>
              <a:t>Attorney General</a:t>
            </a:r>
            <a:endParaRPr lang="en-US" dirty="0"/>
          </a:p>
        </p:txBody>
      </p:sp>
      <p:sp>
        <p:nvSpPr>
          <p:cNvPr id="12" name="TextBox 11"/>
          <p:cNvSpPr txBox="1"/>
          <p:nvPr/>
        </p:nvSpPr>
        <p:spPr>
          <a:xfrm>
            <a:off x="1143000" y="5181600"/>
            <a:ext cx="3352800" cy="381000"/>
          </a:xfrm>
          <a:prstGeom prst="rect">
            <a:avLst/>
          </a:prstGeom>
          <a:noFill/>
        </p:spPr>
        <p:txBody>
          <a:bodyPr wrap="square" rtlCol="0">
            <a:spAutoFit/>
          </a:bodyPr>
          <a:lstStyle/>
          <a:p>
            <a:r>
              <a:rPr lang="en-US" dirty="0" smtClean="0">
                <a:hlinkClick r:id="rId3" action="ppaction://hlinksldjump"/>
              </a:rPr>
              <a:t>Secretary of State</a:t>
            </a:r>
            <a:endParaRPr lang="en-US" dirty="0"/>
          </a:p>
        </p:txBody>
      </p:sp>
      <p:pic>
        <p:nvPicPr>
          <p:cNvPr id="3074" name="Picture 2" descr="http://www.statesymbolsusa.org/IMAGES/seal-presidentia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1585912"/>
            <a:ext cx="3362325" cy="338137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724400" y="5181600"/>
            <a:ext cx="3362325" cy="461665"/>
          </a:xfrm>
          <a:prstGeom prst="rect">
            <a:avLst/>
          </a:prstGeom>
          <a:noFill/>
        </p:spPr>
        <p:txBody>
          <a:bodyPr wrap="square" rtlCol="0">
            <a:spAutoFit/>
          </a:bodyPr>
          <a:lstStyle/>
          <a:p>
            <a:r>
              <a:rPr lang="en-US" sz="1200" dirty="0"/>
              <a:t>http://www.statesymbolsusa.org/IMAGES/seal-presidential.jpg</a:t>
            </a:r>
          </a:p>
        </p:txBody>
      </p:sp>
    </p:spTree>
    <p:extLst>
      <p:ext uri="{BB962C8B-B14F-4D97-AF65-F5344CB8AC3E}">
        <p14:creationId xmlns:p14="http://schemas.microsoft.com/office/powerpoint/2010/main" val="28444656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Wrong Answer </a:t>
            </a:r>
            <a:endParaRPr lang="en-US" dirty="0"/>
          </a:p>
        </p:txBody>
      </p:sp>
      <p:sp>
        <p:nvSpPr>
          <p:cNvPr id="3" name="Content Placeholder 2"/>
          <p:cNvSpPr>
            <a:spLocks noGrp="1"/>
          </p:cNvSpPr>
          <p:nvPr>
            <p:ph idx="1"/>
          </p:nvPr>
        </p:nvSpPr>
        <p:spPr/>
        <p:txBody>
          <a:bodyPr/>
          <a:lstStyle/>
          <a:p>
            <a:r>
              <a:rPr lang="en-US" dirty="0" smtClean="0"/>
              <a:t>Try Again  </a:t>
            </a:r>
            <a:r>
              <a:rPr lang="en-US" dirty="0" smtClean="0">
                <a:sym typeface="Wingdings" pitchFamily="2" charset="2"/>
              </a:rPr>
              <a:t></a:t>
            </a:r>
            <a:endParaRPr lang="en-US" dirty="0"/>
          </a:p>
        </p:txBody>
      </p:sp>
      <p:sp>
        <p:nvSpPr>
          <p:cNvPr id="4" name="Action Button: Back or Previous 3">
            <a:hlinkClick r:id="rId2" action="ppaction://hlinksldjump" highlightClick="1"/>
          </p:cNvPr>
          <p:cNvSpPr/>
          <p:nvPr/>
        </p:nvSpPr>
        <p:spPr>
          <a:xfrm>
            <a:off x="3276600" y="4572000"/>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flipH="1">
            <a:off x="2667000" y="2199503"/>
            <a:ext cx="3301314" cy="1305697"/>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Don’t forget there are 3 branches of government!</a:t>
            </a:r>
            <a:endParaRPr lang="en-US" dirty="0"/>
          </a:p>
        </p:txBody>
      </p:sp>
    </p:spTree>
    <p:extLst>
      <p:ext uri="{BB962C8B-B14F-4D97-AF65-F5344CB8AC3E}">
        <p14:creationId xmlns:p14="http://schemas.microsoft.com/office/powerpoint/2010/main" val="12259602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Documents and Settings\kmaurer\Local Settings\Temporary Internet Files\Content.IE5\XDQCLHQ6\MC90008973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2999" y="28832"/>
            <a:ext cx="7467599" cy="507656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Correct</a:t>
            </a:r>
            <a:endParaRPr lang="en-US" dirty="0"/>
          </a:p>
        </p:txBody>
      </p:sp>
      <p:sp>
        <p:nvSpPr>
          <p:cNvPr id="3" name="Content Placeholder 2"/>
          <p:cNvSpPr>
            <a:spLocks noGrp="1"/>
          </p:cNvSpPr>
          <p:nvPr>
            <p:ph idx="1"/>
          </p:nvPr>
        </p:nvSpPr>
        <p:spPr/>
        <p:txBody>
          <a:bodyPr/>
          <a:lstStyle/>
          <a:p>
            <a:pPr marL="0" indent="0">
              <a:buNone/>
            </a:pPr>
            <a:r>
              <a:rPr lang="en-US" i="1" dirty="0" smtClean="0"/>
              <a:t>                   You did it!  </a:t>
            </a:r>
            <a:r>
              <a:rPr lang="en-US" i="1" dirty="0" err="1" smtClean="0"/>
              <a:t>Whoo</a:t>
            </a:r>
            <a:r>
              <a:rPr lang="en-US" i="1" dirty="0" smtClean="0"/>
              <a:t> </a:t>
            </a:r>
            <a:r>
              <a:rPr lang="en-US" i="1" dirty="0" err="1" smtClean="0"/>
              <a:t>Hoo</a:t>
            </a:r>
            <a:r>
              <a:rPr lang="en-US" i="1" dirty="0" smtClean="0"/>
              <a:t>!</a:t>
            </a:r>
            <a:endParaRPr lang="en-US" i="1" dirty="0"/>
          </a:p>
        </p:txBody>
      </p:sp>
      <p:sp>
        <p:nvSpPr>
          <p:cNvPr id="5" name="Action Button: Forward or Next 4">
            <a:hlinkClick r:id="rId5" action="ppaction://hlinksldjump" highlightClick="1"/>
          </p:cNvPr>
          <p:cNvSpPr/>
          <p:nvPr/>
        </p:nvSpPr>
        <p:spPr>
          <a:xfrm>
            <a:off x="4101844" y="3352800"/>
            <a:ext cx="774954" cy="856735"/>
          </a:xfrm>
          <a:prstGeom prst="actionButtonForwardNex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j0214098.wav">
            <a:hlinkClick r:id="" action="ppaction://media"/>
          </p:cNvPr>
          <p:cNvPicPr>
            <a:picLocks noRot="1" noChangeAspect="1"/>
          </p:cNvPicPr>
          <p:nvPr>
            <a:wavAudioFile r:embed="rId1" name="j0214098.wav"/>
          </p:nvPr>
        </p:nvPicPr>
        <p:blipFill>
          <a:blip r:embed="rId6" cstate="print"/>
          <a:stretch>
            <a:fillRect/>
          </a:stretch>
        </p:blipFill>
        <p:spPr>
          <a:xfrm>
            <a:off x="4419600" y="2819400"/>
            <a:ext cx="304800" cy="304800"/>
          </a:xfrm>
          <a:prstGeom prst="rect">
            <a:avLst/>
          </a:prstGeom>
        </p:spPr>
      </p:pic>
    </p:spTree>
    <p:extLst>
      <p:ext uri="{BB962C8B-B14F-4D97-AF65-F5344CB8AC3E}">
        <p14:creationId xmlns:p14="http://schemas.microsoft.com/office/powerpoint/2010/main" val="292932690"/>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applause.wav"/>
          </p:stSnd>
        </p:sndAc>
      </p:transition>
    </mc:Choice>
    <mc:Fallback xmlns="">
      <p:transition spd="slow">
        <p:sndAc>
          <p:stSnd>
            <p:snd r:embed="rId7" name="applaus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3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hlinkClick r:id="rId2" action="ppaction://hlinksldjump"/>
          </p:cNvPr>
          <p:cNvSpPr/>
          <p:nvPr/>
        </p:nvSpPr>
        <p:spPr>
          <a:xfrm>
            <a:off x="0" y="0"/>
            <a:ext cx="98298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8200" y="685800"/>
            <a:ext cx="7315200" cy="646331"/>
          </a:xfrm>
          <a:prstGeom prst="rect">
            <a:avLst/>
          </a:prstGeom>
          <a:noFill/>
        </p:spPr>
        <p:txBody>
          <a:bodyPr wrap="square" rtlCol="0">
            <a:spAutoFit/>
          </a:bodyPr>
          <a:lstStyle/>
          <a:p>
            <a:pPr algn="ctr"/>
            <a:r>
              <a:rPr lang="en-US" dirty="0" smtClean="0"/>
              <a:t>11.  Only two types of cases originate in the Supreme Court.  States are parties in one type.  The other involves </a:t>
            </a:r>
            <a:endParaRPr lang="en-US" dirty="0"/>
          </a:p>
        </p:txBody>
      </p:sp>
      <p:sp>
        <p:nvSpPr>
          <p:cNvPr id="4" name="Rectangle 3"/>
          <p:cNvSpPr/>
          <p:nvPr/>
        </p:nvSpPr>
        <p:spPr>
          <a:xfrm>
            <a:off x="304800" y="1447800"/>
            <a:ext cx="794065"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6" name="Rectangle 5"/>
          <p:cNvSpPr/>
          <p:nvPr/>
        </p:nvSpPr>
        <p:spPr>
          <a:xfrm>
            <a:off x="228600" y="2590800"/>
            <a:ext cx="756937"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Rectangle 6"/>
          <p:cNvSpPr/>
          <p:nvPr/>
        </p:nvSpPr>
        <p:spPr>
          <a:xfrm>
            <a:off x="228600" y="3657600"/>
            <a:ext cx="736099"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228600" y="4876800"/>
            <a:ext cx="789833"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9" name="TextBox 8"/>
          <p:cNvSpPr txBox="1"/>
          <p:nvPr/>
        </p:nvSpPr>
        <p:spPr>
          <a:xfrm>
            <a:off x="1066800" y="1752600"/>
            <a:ext cx="3352800" cy="381000"/>
          </a:xfrm>
          <a:prstGeom prst="rect">
            <a:avLst/>
          </a:prstGeom>
          <a:noFill/>
        </p:spPr>
        <p:txBody>
          <a:bodyPr wrap="square" rtlCol="0">
            <a:spAutoFit/>
          </a:bodyPr>
          <a:lstStyle/>
          <a:p>
            <a:r>
              <a:rPr lang="en-US" dirty="0" smtClean="0">
                <a:hlinkClick r:id="rId3" action="ppaction://hlinksldjump"/>
              </a:rPr>
              <a:t>Countries</a:t>
            </a:r>
            <a:endParaRPr lang="en-US" dirty="0"/>
          </a:p>
        </p:txBody>
      </p:sp>
      <p:sp>
        <p:nvSpPr>
          <p:cNvPr id="10" name="TextBox 9"/>
          <p:cNvSpPr txBox="1"/>
          <p:nvPr/>
        </p:nvSpPr>
        <p:spPr>
          <a:xfrm>
            <a:off x="1066800" y="2895600"/>
            <a:ext cx="3352800" cy="381000"/>
          </a:xfrm>
          <a:prstGeom prst="rect">
            <a:avLst/>
          </a:prstGeom>
          <a:noFill/>
        </p:spPr>
        <p:txBody>
          <a:bodyPr wrap="square" rtlCol="0">
            <a:spAutoFit/>
          </a:bodyPr>
          <a:lstStyle/>
          <a:p>
            <a:r>
              <a:rPr lang="en-US" dirty="0" smtClean="0">
                <a:hlinkClick r:id="rId3" action="ppaction://hlinksldjump"/>
              </a:rPr>
              <a:t>immigrants</a:t>
            </a:r>
            <a:endParaRPr lang="en-US" dirty="0"/>
          </a:p>
        </p:txBody>
      </p:sp>
      <p:sp>
        <p:nvSpPr>
          <p:cNvPr id="11" name="TextBox 10"/>
          <p:cNvSpPr txBox="1"/>
          <p:nvPr/>
        </p:nvSpPr>
        <p:spPr>
          <a:xfrm>
            <a:off x="1143000" y="4038600"/>
            <a:ext cx="3352800" cy="381000"/>
          </a:xfrm>
          <a:prstGeom prst="rect">
            <a:avLst/>
          </a:prstGeom>
          <a:noFill/>
        </p:spPr>
        <p:txBody>
          <a:bodyPr wrap="square" rtlCol="0">
            <a:spAutoFit/>
          </a:bodyPr>
          <a:lstStyle/>
          <a:p>
            <a:r>
              <a:rPr lang="en-US" dirty="0" smtClean="0">
                <a:hlinkClick r:id="rId4" action="ppaction://hlinksldjump"/>
              </a:rPr>
              <a:t>ambassadors</a:t>
            </a:r>
            <a:endParaRPr lang="en-US" dirty="0"/>
          </a:p>
        </p:txBody>
      </p:sp>
      <p:sp>
        <p:nvSpPr>
          <p:cNvPr id="12" name="TextBox 11"/>
          <p:cNvSpPr txBox="1"/>
          <p:nvPr/>
        </p:nvSpPr>
        <p:spPr>
          <a:xfrm>
            <a:off x="1143000" y="5181600"/>
            <a:ext cx="3352800" cy="381000"/>
          </a:xfrm>
          <a:prstGeom prst="rect">
            <a:avLst/>
          </a:prstGeom>
          <a:noFill/>
        </p:spPr>
        <p:txBody>
          <a:bodyPr wrap="square" rtlCol="0">
            <a:spAutoFit/>
          </a:bodyPr>
          <a:lstStyle/>
          <a:p>
            <a:r>
              <a:rPr lang="en-US" dirty="0" smtClean="0">
                <a:hlinkClick r:id="rId3" action="ppaction://hlinksldjump"/>
              </a:rPr>
              <a:t>Foreign nationals</a:t>
            </a:r>
            <a:endParaRPr lang="en-US" dirty="0"/>
          </a:p>
        </p:txBody>
      </p:sp>
      <p:pic>
        <p:nvPicPr>
          <p:cNvPr id="4098" name="Picture 2" descr="http://upload.wikimedia.org/wikipedia/commons/thumb/f/f3/Seal_of_the_United_States_Supreme_Court.svg/600px-Seal_of_the_United_States_Supreme_Court.svg.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5800" y="1752600"/>
            <a:ext cx="3162300" cy="300097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105400" y="5181600"/>
            <a:ext cx="2743200" cy="738664"/>
          </a:xfrm>
          <a:prstGeom prst="rect">
            <a:avLst/>
          </a:prstGeom>
          <a:noFill/>
        </p:spPr>
        <p:txBody>
          <a:bodyPr wrap="square" rtlCol="0">
            <a:spAutoFit/>
          </a:bodyPr>
          <a:lstStyle/>
          <a:p>
            <a:r>
              <a:rPr lang="en-US" sz="1200" dirty="0"/>
              <a:t>http://upload.wikimedia.org/wikipedia/commons/thumb/f/f3/Seal_of_the_United_States_Supreme_Court</a:t>
            </a:r>
            <a:r>
              <a:rPr lang="en-US" dirty="0"/>
              <a:t>.</a:t>
            </a:r>
          </a:p>
        </p:txBody>
      </p:sp>
    </p:spTree>
    <p:extLst>
      <p:ext uri="{BB962C8B-B14F-4D97-AF65-F5344CB8AC3E}">
        <p14:creationId xmlns:p14="http://schemas.microsoft.com/office/powerpoint/2010/main" val="2883769639"/>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Wrong Answer </a:t>
            </a:r>
            <a:endParaRPr lang="en-US" dirty="0"/>
          </a:p>
        </p:txBody>
      </p:sp>
      <p:sp>
        <p:nvSpPr>
          <p:cNvPr id="3" name="Content Placeholder 2"/>
          <p:cNvSpPr>
            <a:spLocks noGrp="1"/>
          </p:cNvSpPr>
          <p:nvPr>
            <p:ph idx="1"/>
          </p:nvPr>
        </p:nvSpPr>
        <p:spPr/>
        <p:txBody>
          <a:bodyPr/>
          <a:lstStyle/>
          <a:p>
            <a:r>
              <a:rPr lang="en-US" dirty="0" smtClean="0"/>
              <a:t>Try Again  </a:t>
            </a:r>
            <a:r>
              <a:rPr lang="en-US" dirty="0" smtClean="0">
                <a:sym typeface="Wingdings" pitchFamily="2" charset="2"/>
              </a:rPr>
              <a:t></a:t>
            </a:r>
            <a:endParaRPr lang="en-US" dirty="0"/>
          </a:p>
        </p:txBody>
      </p:sp>
      <p:sp>
        <p:nvSpPr>
          <p:cNvPr id="4" name="Action Button: Back or Previous 3">
            <a:hlinkClick r:id="rId3" action="ppaction://hlinksldjump" highlightClick="1"/>
          </p:cNvPr>
          <p:cNvSpPr/>
          <p:nvPr/>
        </p:nvSpPr>
        <p:spPr>
          <a:xfrm>
            <a:off x="3276600" y="4555524"/>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Explosion 2 4"/>
          <p:cNvSpPr/>
          <p:nvPr/>
        </p:nvSpPr>
        <p:spPr>
          <a:xfrm>
            <a:off x="2240939" y="1828800"/>
            <a:ext cx="3060192" cy="2133600"/>
          </a:xfrm>
          <a:prstGeom prst="irregularSeal2">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2">
                    <a:lumMod val="60000"/>
                    <a:lumOff val="40000"/>
                  </a:schemeClr>
                </a:solidFill>
              </a:rPr>
              <a:t>Nope</a:t>
            </a:r>
            <a:endParaRPr lang="en-US" dirty="0">
              <a:solidFill>
                <a:schemeClr val="tx2">
                  <a:lumMod val="60000"/>
                  <a:lumOff val="40000"/>
                </a:schemeClr>
              </a:solidFill>
            </a:endParaRPr>
          </a:p>
        </p:txBody>
      </p:sp>
    </p:spTree>
    <p:extLst>
      <p:ext uri="{BB962C8B-B14F-4D97-AF65-F5344CB8AC3E}">
        <p14:creationId xmlns:p14="http://schemas.microsoft.com/office/powerpoint/2010/main" val="3604845237"/>
      </p:ext>
    </p:extLst>
  </p:cSld>
  <p:clrMapOvr>
    <a:masterClrMapping/>
  </p:clrMapOvr>
  <mc:AlternateContent xmlns:mc="http://schemas.openxmlformats.org/markup-compatibility/2006" xmlns:p14="http://schemas.microsoft.com/office/powerpoint/2010/main">
    <mc:Choice Requires="p14">
      <p:transition spd="slow" p14:dur="1500">
        <p:split orient="vert"/>
        <p:sndAc>
          <p:stSnd>
            <p:snd r:embed="rId2" name="voltage.wav"/>
          </p:stSnd>
        </p:sndAc>
      </p:transition>
    </mc:Choice>
    <mc:Fallback xmlns="">
      <p:transition spd="slow">
        <p:split orient="vert"/>
        <p:sndAc>
          <p:stSnd>
            <p:snd r:embed="rId4" name="voltag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Correct</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You did it!  </a:t>
            </a:r>
            <a:r>
              <a:rPr lang="en-US" dirty="0" err="1" smtClean="0"/>
              <a:t>Whoo</a:t>
            </a:r>
            <a:r>
              <a:rPr lang="en-US" dirty="0" smtClean="0"/>
              <a:t> </a:t>
            </a:r>
            <a:r>
              <a:rPr lang="en-US" dirty="0" err="1" smtClean="0"/>
              <a:t>Hoo</a:t>
            </a:r>
            <a:r>
              <a:rPr lang="en-US" dirty="0" smtClean="0"/>
              <a:t>!</a:t>
            </a:r>
            <a:endParaRPr lang="en-US" dirty="0"/>
          </a:p>
        </p:txBody>
      </p:sp>
      <p:sp>
        <p:nvSpPr>
          <p:cNvPr id="5" name="Action Button: Forward or Next 4">
            <a:hlinkClick r:id="rId4" action="ppaction://hlinksldjump" highlightClick="1"/>
          </p:cNvPr>
          <p:cNvSpPr/>
          <p:nvPr/>
        </p:nvSpPr>
        <p:spPr>
          <a:xfrm>
            <a:off x="685800" y="3449595"/>
            <a:ext cx="1880616" cy="1423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j0214098.wav">
            <a:hlinkClick r:id="" action="ppaction://media"/>
          </p:cNvPr>
          <p:cNvPicPr>
            <a:picLocks noRot="1" noChangeAspect="1"/>
          </p:cNvPicPr>
          <p:nvPr>
            <a:wavAudioFile r:embed="rId1" name="j0214098.wav"/>
          </p:nvPr>
        </p:nvPicPr>
        <p:blipFill>
          <a:blip r:embed="rId5" cstate="print"/>
          <a:stretch>
            <a:fillRect/>
          </a:stretch>
        </p:blipFill>
        <p:spPr>
          <a:xfrm>
            <a:off x="4419600" y="2819400"/>
            <a:ext cx="304800" cy="304800"/>
          </a:xfrm>
          <a:prstGeom prst="rect">
            <a:avLst/>
          </a:prstGeom>
        </p:spPr>
      </p:pic>
      <p:pic>
        <p:nvPicPr>
          <p:cNvPr id="13315" name="Picture 3" descr="C:\Documents and Settings\kmaurer\Local Settings\Temporary Internet Files\Content.IE5\6Z29JFMC\MC90038356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76800" y="2057400"/>
            <a:ext cx="1371600" cy="236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5603536"/>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applause.wav"/>
          </p:stSnd>
        </p:sndAc>
      </p:transition>
    </mc:Choice>
    <mc:Fallback xmlns="">
      <p:transition spd="slow">
        <p:sndAc>
          <p:stSnd>
            <p:snd r:embed="rId7" name="applaus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3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hlinkClick r:id="rId2" action="ppaction://hlinksldjump"/>
          </p:cNvPr>
          <p:cNvSpPr/>
          <p:nvPr/>
        </p:nvSpPr>
        <p:spPr>
          <a:xfrm>
            <a:off x="0" y="0"/>
            <a:ext cx="98298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8200" y="685800"/>
            <a:ext cx="7315200" cy="646331"/>
          </a:xfrm>
          <a:prstGeom prst="rect">
            <a:avLst/>
          </a:prstGeom>
          <a:noFill/>
        </p:spPr>
        <p:txBody>
          <a:bodyPr wrap="square" rtlCol="0">
            <a:spAutoFit/>
          </a:bodyPr>
          <a:lstStyle/>
          <a:p>
            <a:pPr algn="ctr"/>
            <a:r>
              <a:rPr lang="en-US" dirty="0" smtClean="0"/>
              <a:t>12.  Gerrymandering concerns </a:t>
            </a:r>
          </a:p>
          <a:p>
            <a:endParaRPr lang="en-US" dirty="0"/>
          </a:p>
        </p:txBody>
      </p:sp>
      <p:sp>
        <p:nvSpPr>
          <p:cNvPr id="4" name="Rectangle 3"/>
          <p:cNvSpPr/>
          <p:nvPr/>
        </p:nvSpPr>
        <p:spPr>
          <a:xfrm>
            <a:off x="304800" y="1447800"/>
            <a:ext cx="794065"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6" name="Rectangle 5"/>
          <p:cNvSpPr/>
          <p:nvPr/>
        </p:nvSpPr>
        <p:spPr>
          <a:xfrm>
            <a:off x="228600" y="2590800"/>
            <a:ext cx="756937"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Rectangle 6"/>
          <p:cNvSpPr/>
          <p:nvPr/>
        </p:nvSpPr>
        <p:spPr>
          <a:xfrm>
            <a:off x="228600" y="3657600"/>
            <a:ext cx="736099"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228600" y="4876800"/>
            <a:ext cx="789833"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9" name="TextBox 8"/>
          <p:cNvSpPr txBox="1"/>
          <p:nvPr/>
        </p:nvSpPr>
        <p:spPr>
          <a:xfrm>
            <a:off x="1066800" y="1752600"/>
            <a:ext cx="3352800" cy="381000"/>
          </a:xfrm>
          <a:prstGeom prst="rect">
            <a:avLst/>
          </a:prstGeom>
          <a:noFill/>
        </p:spPr>
        <p:txBody>
          <a:bodyPr wrap="square" rtlCol="0">
            <a:spAutoFit/>
          </a:bodyPr>
          <a:lstStyle/>
          <a:p>
            <a:r>
              <a:rPr lang="en-US" dirty="0" smtClean="0">
                <a:hlinkClick r:id="rId3" action="ppaction://hlinksldjump"/>
              </a:rPr>
              <a:t>Vetoing minority proposals </a:t>
            </a:r>
            <a:endParaRPr lang="en-US" dirty="0"/>
          </a:p>
        </p:txBody>
      </p:sp>
      <p:sp>
        <p:nvSpPr>
          <p:cNvPr id="10" name="TextBox 9"/>
          <p:cNvSpPr txBox="1"/>
          <p:nvPr/>
        </p:nvSpPr>
        <p:spPr>
          <a:xfrm>
            <a:off x="1066800" y="2895600"/>
            <a:ext cx="3352800" cy="381000"/>
          </a:xfrm>
          <a:prstGeom prst="rect">
            <a:avLst/>
          </a:prstGeom>
          <a:noFill/>
        </p:spPr>
        <p:txBody>
          <a:bodyPr wrap="square" rtlCol="0">
            <a:spAutoFit/>
          </a:bodyPr>
          <a:lstStyle/>
          <a:p>
            <a:r>
              <a:rPr lang="en-US" dirty="0" smtClean="0">
                <a:hlinkClick r:id="rId3" action="ppaction://hlinksldjump"/>
              </a:rPr>
              <a:t>Forcing officials out of office</a:t>
            </a:r>
            <a:endParaRPr lang="en-US" dirty="0"/>
          </a:p>
        </p:txBody>
      </p:sp>
      <p:sp>
        <p:nvSpPr>
          <p:cNvPr id="11" name="TextBox 10"/>
          <p:cNvSpPr txBox="1"/>
          <p:nvPr/>
        </p:nvSpPr>
        <p:spPr>
          <a:xfrm>
            <a:off x="1143000" y="4038600"/>
            <a:ext cx="4114800" cy="369332"/>
          </a:xfrm>
          <a:prstGeom prst="rect">
            <a:avLst/>
          </a:prstGeom>
          <a:noFill/>
        </p:spPr>
        <p:txBody>
          <a:bodyPr wrap="square" rtlCol="0">
            <a:spAutoFit/>
          </a:bodyPr>
          <a:lstStyle/>
          <a:p>
            <a:r>
              <a:rPr lang="en-US" dirty="0" smtClean="0">
                <a:hlinkClick r:id="rId3" action="ppaction://hlinksldjump"/>
              </a:rPr>
              <a:t>Leaking news of proposed programs</a:t>
            </a:r>
            <a:endParaRPr lang="en-US" dirty="0"/>
          </a:p>
        </p:txBody>
      </p:sp>
      <p:sp>
        <p:nvSpPr>
          <p:cNvPr id="12" name="TextBox 11"/>
          <p:cNvSpPr txBox="1"/>
          <p:nvPr/>
        </p:nvSpPr>
        <p:spPr>
          <a:xfrm>
            <a:off x="1143000" y="5181600"/>
            <a:ext cx="4267200" cy="369332"/>
          </a:xfrm>
          <a:prstGeom prst="rect">
            <a:avLst/>
          </a:prstGeom>
          <a:noFill/>
        </p:spPr>
        <p:txBody>
          <a:bodyPr wrap="square" rtlCol="0">
            <a:spAutoFit/>
          </a:bodyPr>
          <a:lstStyle/>
          <a:p>
            <a:r>
              <a:rPr lang="en-US" dirty="0" smtClean="0">
                <a:hlinkClick r:id="rId4" action="ppaction://hlinksldjump"/>
              </a:rPr>
              <a:t>Settling legislative district boundaries</a:t>
            </a:r>
            <a:endParaRPr lang="en-US" dirty="0"/>
          </a:p>
        </p:txBody>
      </p:sp>
    </p:spTree>
    <p:extLst>
      <p:ext uri="{BB962C8B-B14F-4D97-AF65-F5344CB8AC3E}">
        <p14:creationId xmlns:p14="http://schemas.microsoft.com/office/powerpoint/2010/main" val="109195177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Wrong Answer </a:t>
            </a:r>
            <a:endParaRPr lang="en-US" dirty="0"/>
          </a:p>
        </p:txBody>
      </p:sp>
      <p:sp>
        <p:nvSpPr>
          <p:cNvPr id="3" name="Content Placeholder 2"/>
          <p:cNvSpPr>
            <a:spLocks noGrp="1"/>
          </p:cNvSpPr>
          <p:nvPr>
            <p:ph idx="1"/>
          </p:nvPr>
        </p:nvSpPr>
        <p:spPr/>
        <p:txBody>
          <a:bodyPr/>
          <a:lstStyle/>
          <a:p>
            <a:r>
              <a:rPr lang="en-US" dirty="0" smtClean="0"/>
              <a:t>Try Again  </a:t>
            </a:r>
            <a:r>
              <a:rPr lang="en-US" dirty="0" smtClean="0">
                <a:sym typeface="Wingdings" pitchFamily="2" charset="2"/>
              </a:rPr>
              <a:t></a:t>
            </a:r>
            <a:endParaRPr lang="en-US" dirty="0"/>
          </a:p>
        </p:txBody>
      </p:sp>
      <p:sp>
        <p:nvSpPr>
          <p:cNvPr id="4" name="Action Button: Back or Previous 3">
            <a:hlinkClick r:id="rId3" action="ppaction://hlinksldjump" highlightClick="1"/>
          </p:cNvPr>
          <p:cNvSpPr/>
          <p:nvPr/>
        </p:nvSpPr>
        <p:spPr>
          <a:xfrm>
            <a:off x="3276600" y="4572000"/>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Bevel 4"/>
          <p:cNvSpPr/>
          <p:nvPr/>
        </p:nvSpPr>
        <p:spPr>
          <a:xfrm>
            <a:off x="2209800" y="2514600"/>
            <a:ext cx="4267200" cy="1600200"/>
          </a:xfrm>
          <a:prstGeom prst="bevel">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Remember it looks like a Salamander that’s why they called it Gerrymandering?</a:t>
            </a:r>
            <a:endParaRPr lang="en-US" dirty="0"/>
          </a:p>
        </p:txBody>
      </p:sp>
    </p:spTree>
    <p:extLst>
      <p:ext uri="{BB962C8B-B14F-4D97-AF65-F5344CB8AC3E}">
        <p14:creationId xmlns:p14="http://schemas.microsoft.com/office/powerpoint/2010/main" val="1497924826"/>
      </p:ext>
    </p:extLst>
  </p:cSld>
  <p:clrMapOvr>
    <a:masterClrMapping/>
  </p:clrMapOvr>
  <p:transition spd="slow">
    <p:push dir="u"/>
    <p:sndAc>
      <p:stSnd>
        <p:snd r:embed="rId2" name="coin.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 y="76200"/>
            <a:ext cx="8915400" cy="59436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Wrong Answer </a:t>
            </a:r>
            <a:endParaRPr lang="en-US" dirty="0"/>
          </a:p>
        </p:txBody>
      </p:sp>
      <p:sp>
        <p:nvSpPr>
          <p:cNvPr id="3" name="Content Placeholder 2"/>
          <p:cNvSpPr>
            <a:spLocks noGrp="1"/>
          </p:cNvSpPr>
          <p:nvPr>
            <p:ph idx="1"/>
          </p:nvPr>
        </p:nvSpPr>
        <p:spPr/>
        <p:txBody>
          <a:bodyPr/>
          <a:lstStyle/>
          <a:p>
            <a:r>
              <a:rPr lang="en-US" dirty="0" smtClean="0"/>
              <a:t>Try Again  </a:t>
            </a:r>
            <a:r>
              <a:rPr lang="en-US" dirty="0" smtClean="0">
                <a:sym typeface="Wingdings" pitchFamily="2" charset="2"/>
              </a:rPr>
              <a:t></a:t>
            </a:r>
            <a:endParaRPr lang="en-US" dirty="0"/>
          </a:p>
        </p:txBody>
      </p:sp>
      <p:sp>
        <p:nvSpPr>
          <p:cNvPr id="4" name="Action Button: Back or Previous 3">
            <a:hlinkClick r:id="rId3" action="ppaction://hlinksldjump" highlightClick="1"/>
          </p:cNvPr>
          <p:cNvSpPr/>
          <p:nvPr/>
        </p:nvSpPr>
        <p:spPr>
          <a:xfrm>
            <a:off x="3299254" y="4572000"/>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4038600" y="1600200"/>
            <a:ext cx="3810000" cy="2362200"/>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smtClean="0"/>
              <a:t>C’mon, who said “they’re mutilating my document”?</a:t>
            </a:r>
            <a:endParaRPr lang="en-US" dirty="0"/>
          </a:p>
        </p:txBody>
      </p:sp>
    </p:spTree>
    <p:extLst>
      <p:ext uri="{BB962C8B-B14F-4D97-AF65-F5344CB8AC3E}">
        <p14:creationId xmlns:p14="http://schemas.microsoft.com/office/powerpoint/2010/main" val="3069336997"/>
      </p:ext>
    </p:extLst>
  </p:cSld>
  <p:clrMapOvr>
    <a:masterClrMapping/>
  </p:clrMapOvr>
  <mc:AlternateContent xmlns:mc="http://schemas.openxmlformats.org/markup-compatibility/2006" xmlns:p14="http://schemas.microsoft.com/office/powerpoint/2010/main">
    <mc:Choice Requires="p14">
      <p:transition spd="slow" p14:dur="1100">
        <p14:switch dir="r"/>
        <p:sndAc>
          <p:stSnd>
            <p:snd r:embed="rId2" name="explode.wav"/>
          </p:stSnd>
        </p:sndAc>
      </p:transition>
    </mc:Choice>
    <mc:Fallback xmlns="">
      <p:transition spd="slow">
        <p:fade/>
        <p:sndAc>
          <p:stSnd>
            <p:snd r:embed="rId4" name="explod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Correct</a:t>
            </a:r>
            <a:endParaRPr lang="en-US" dirty="0"/>
          </a:p>
        </p:txBody>
      </p:sp>
      <p:sp>
        <p:nvSpPr>
          <p:cNvPr id="3" name="Content Placeholder 2"/>
          <p:cNvSpPr>
            <a:spLocks noGrp="1"/>
          </p:cNvSpPr>
          <p:nvPr>
            <p:ph idx="1"/>
          </p:nvPr>
        </p:nvSpPr>
        <p:spPr/>
        <p:txBody>
          <a:bodyPr/>
          <a:lstStyle/>
          <a:p>
            <a:r>
              <a:rPr lang="en-US" dirty="0" smtClean="0"/>
              <a:t>You did it!  </a:t>
            </a:r>
            <a:r>
              <a:rPr lang="en-US" dirty="0" err="1" smtClean="0"/>
              <a:t>Whoo</a:t>
            </a:r>
            <a:r>
              <a:rPr lang="en-US" dirty="0" smtClean="0"/>
              <a:t> </a:t>
            </a:r>
            <a:r>
              <a:rPr lang="en-US" dirty="0" err="1" smtClean="0"/>
              <a:t>Hoo</a:t>
            </a:r>
            <a:r>
              <a:rPr lang="en-US" dirty="0" smtClean="0"/>
              <a:t>!</a:t>
            </a:r>
            <a:endParaRPr lang="en-US" dirty="0"/>
          </a:p>
        </p:txBody>
      </p:sp>
      <p:sp>
        <p:nvSpPr>
          <p:cNvPr id="5" name="Action Button: Forward or Next 4">
            <a:hlinkClick r:id="rId4" action="ppaction://hlinksldjump" highlightClick="1"/>
          </p:cNvPr>
          <p:cNvSpPr/>
          <p:nvPr/>
        </p:nvSpPr>
        <p:spPr>
          <a:xfrm>
            <a:off x="4876800" y="3581400"/>
            <a:ext cx="1880616" cy="1423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j0214098.wav">
            <a:hlinkClick r:id="" action="ppaction://media"/>
          </p:cNvPr>
          <p:cNvPicPr>
            <a:picLocks noRot="1" noChangeAspect="1"/>
          </p:cNvPicPr>
          <p:nvPr>
            <a:wavAudioFile r:embed="rId1" name="j0214098.wav"/>
          </p:nvPr>
        </p:nvPicPr>
        <p:blipFill>
          <a:blip r:embed="rId5" cstate="print"/>
          <a:stretch>
            <a:fillRect/>
          </a:stretch>
        </p:blipFill>
        <p:spPr>
          <a:xfrm>
            <a:off x="4419600" y="2819400"/>
            <a:ext cx="304800" cy="304800"/>
          </a:xfrm>
          <a:prstGeom prst="rect">
            <a:avLst/>
          </a:prstGeom>
        </p:spPr>
      </p:pic>
      <p:sp>
        <p:nvSpPr>
          <p:cNvPr id="4" name="Cloud Callout 3"/>
          <p:cNvSpPr/>
          <p:nvPr/>
        </p:nvSpPr>
        <p:spPr>
          <a:xfrm>
            <a:off x="685800" y="2362200"/>
            <a:ext cx="2769108" cy="2133600"/>
          </a:xfrm>
          <a:prstGeom prst="cloudCallou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 knew you knew the answer!</a:t>
            </a:r>
            <a:endParaRPr lang="en-US" dirty="0"/>
          </a:p>
        </p:txBody>
      </p:sp>
    </p:spTree>
    <p:extLst>
      <p:ext uri="{BB962C8B-B14F-4D97-AF65-F5344CB8AC3E}">
        <p14:creationId xmlns:p14="http://schemas.microsoft.com/office/powerpoint/2010/main" val="3320512379"/>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applause.wav"/>
          </p:stSnd>
        </p:sndAc>
      </p:transition>
    </mc:Choice>
    <mc:Fallback xmlns="">
      <p:transition spd="slow">
        <p:sndAc>
          <p:stSnd>
            <p:snd r:embed="rId6" name="applaus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3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80">
                                          <p:stCondLst>
                                            <p:cond delay="0"/>
                                          </p:stCondLst>
                                        </p:cTn>
                                        <p:tgtEl>
                                          <p:spTgt spid="5"/>
                                        </p:tgtEl>
                                      </p:cBhvr>
                                    </p:animEffect>
                                    <p:anim calcmode="lin" valueType="num">
                                      <p:cBhvr>
                                        <p:cTn id="12"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7" dur="26">
                                          <p:stCondLst>
                                            <p:cond delay="650"/>
                                          </p:stCondLst>
                                        </p:cTn>
                                        <p:tgtEl>
                                          <p:spTgt spid="5"/>
                                        </p:tgtEl>
                                      </p:cBhvr>
                                      <p:to x="100000" y="60000"/>
                                    </p:animScale>
                                    <p:animScale>
                                      <p:cBhvr>
                                        <p:cTn id="18" dur="166" decel="50000">
                                          <p:stCondLst>
                                            <p:cond delay="676"/>
                                          </p:stCondLst>
                                        </p:cTn>
                                        <p:tgtEl>
                                          <p:spTgt spid="5"/>
                                        </p:tgtEl>
                                      </p:cBhvr>
                                      <p:to x="100000" y="100000"/>
                                    </p:animScale>
                                    <p:animScale>
                                      <p:cBhvr>
                                        <p:cTn id="19" dur="26">
                                          <p:stCondLst>
                                            <p:cond delay="1312"/>
                                          </p:stCondLst>
                                        </p:cTn>
                                        <p:tgtEl>
                                          <p:spTgt spid="5"/>
                                        </p:tgtEl>
                                      </p:cBhvr>
                                      <p:to x="100000" y="80000"/>
                                    </p:animScale>
                                    <p:animScale>
                                      <p:cBhvr>
                                        <p:cTn id="20" dur="166" decel="50000">
                                          <p:stCondLst>
                                            <p:cond delay="1338"/>
                                          </p:stCondLst>
                                        </p:cTn>
                                        <p:tgtEl>
                                          <p:spTgt spid="5"/>
                                        </p:tgtEl>
                                      </p:cBhvr>
                                      <p:to x="100000" y="100000"/>
                                    </p:animScale>
                                    <p:animScale>
                                      <p:cBhvr>
                                        <p:cTn id="21" dur="26">
                                          <p:stCondLst>
                                            <p:cond delay="1642"/>
                                          </p:stCondLst>
                                        </p:cTn>
                                        <p:tgtEl>
                                          <p:spTgt spid="5"/>
                                        </p:tgtEl>
                                      </p:cBhvr>
                                      <p:to x="100000" y="90000"/>
                                    </p:animScale>
                                    <p:animScale>
                                      <p:cBhvr>
                                        <p:cTn id="22" dur="166" decel="50000">
                                          <p:stCondLst>
                                            <p:cond delay="1668"/>
                                          </p:stCondLst>
                                        </p:cTn>
                                        <p:tgtEl>
                                          <p:spTgt spid="5"/>
                                        </p:tgtEl>
                                      </p:cBhvr>
                                      <p:to x="100000" y="100000"/>
                                    </p:animScale>
                                    <p:animScale>
                                      <p:cBhvr>
                                        <p:cTn id="23" dur="26">
                                          <p:stCondLst>
                                            <p:cond delay="1808"/>
                                          </p:stCondLst>
                                        </p:cTn>
                                        <p:tgtEl>
                                          <p:spTgt spid="5"/>
                                        </p:tgtEl>
                                      </p:cBhvr>
                                      <p:to x="100000" y="95000"/>
                                    </p:animScale>
                                    <p:animScale>
                                      <p:cBhvr>
                                        <p:cTn id="24"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25" fill="hold" display="0">
                  <p:stCondLst>
                    <p:cond delay="indefinite"/>
                  </p:stCondLst>
                  <p:endCondLst>
                    <p:cond evt="onStopAudio" delay="0">
                      <p:tgtEl>
                        <p:sldTgt/>
                      </p:tgtEl>
                    </p:cond>
                  </p:endCondLst>
                </p:cTn>
                <p:tgtEl>
                  <p:spTgt spid="6"/>
                </p:tgtEl>
              </p:cMediaNode>
            </p:audio>
          </p:childTnLst>
        </p:cTn>
      </p:par>
    </p:tnLst>
    <p:bldLst>
      <p:bldP spid="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hlinkClick r:id="rId2" action="ppaction://hlinksldjump"/>
          </p:cNvPr>
          <p:cNvSpPr/>
          <p:nvPr/>
        </p:nvSpPr>
        <p:spPr>
          <a:xfrm>
            <a:off x="0" y="0"/>
            <a:ext cx="98298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8200" y="685800"/>
            <a:ext cx="7315200" cy="646331"/>
          </a:xfrm>
          <a:prstGeom prst="rect">
            <a:avLst/>
          </a:prstGeom>
          <a:noFill/>
        </p:spPr>
        <p:txBody>
          <a:bodyPr wrap="square" rtlCol="0">
            <a:spAutoFit/>
          </a:bodyPr>
          <a:lstStyle/>
          <a:p>
            <a:pPr algn="ctr"/>
            <a:r>
              <a:rPr lang="en-US" dirty="0" smtClean="0"/>
              <a:t>13.  The United States Constitution expressly authorizes</a:t>
            </a:r>
          </a:p>
          <a:p>
            <a:endParaRPr lang="en-US" dirty="0"/>
          </a:p>
        </p:txBody>
      </p:sp>
      <p:sp>
        <p:nvSpPr>
          <p:cNvPr id="4" name="Rectangle 3"/>
          <p:cNvSpPr/>
          <p:nvPr/>
        </p:nvSpPr>
        <p:spPr>
          <a:xfrm>
            <a:off x="304800" y="1447800"/>
            <a:ext cx="794065"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6" name="Rectangle 5"/>
          <p:cNvSpPr/>
          <p:nvPr/>
        </p:nvSpPr>
        <p:spPr>
          <a:xfrm>
            <a:off x="228600" y="2590800"/>
            <a:ext cx="756937"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Rectangle 6"/>
          <p:cNvSpPr/>
          <p:nvPr/>
        </p:nvSpPr>
        <p:spPr>
          <a:xfrm>
            <a:off x="228600" y="3657600"/>
            <a:ext cx="736099"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228600" y="4876800"/>
            <a:ext cx="789833"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9" name="TextBox 8"/>
          <p:cNvSpPr txBox="1"/>
          <p:nvPr/>
        </p:nvSpPr>
        <p:spPr>
          <a:xfrm>
            <a:off x="1066800" y="1752600"/>
            <a:ext cx="3352800" cy="381000"/>
          </a:xfrm>
          <a:prstGeom prst="rect">
            <a:avLst/>
          </a:prstGeom>
          <a:noFill/>
        </p:spPr>
        <p:txBody>
          <a:bodyPr wrap="square" rtlCol="0">
            <a:spAutoFit/>
          </a:bodyPr>
          <a:lstStyle/>
          <a:p>
            <a:r>
              <a:rPr lang="en-US" dirty="0" smtClean="0">
                <a:hlinkClick r:id="rId3" action="ppaction://hlinksldjump"/>
              </a:rPr>
              <a:t>Interstate commerce regulation</a:t>
            </a:r>
            <a:endParaRPr lang="en-US" dirty="0"/>
          </a:p>
        </p:txBody>
      </p:sp>
      <p:sp>
        <p:nvSpPr>
          <p:cNvPr id="10" name="TextBox 9"/>
          <p:cNvSpPr txBox="1"/>
          <p:nvPr/>
        </p:nvSpPr>
        <p:spPr>
          <a:xfrm>
            <a:off x="1066800" y="2895600"/>
            <a:ext cx="3352800" cy="381000"/>
          </a:xfrm>
          <a:prstGeom prst="rect">
            <a:avLst/>
          </a:prstGeom>
          <a:noFill/>
        </p:spPr>
        <p:txBody>
          <a:bodyPr wrap="square" rtlCol="0">
            <a:spAutoFit/>
          </a:bodyPr>
          <a:lstStyle/>
          <a:p>
            <a:r>
              <a:rPr lang="en-US" dirty="0" smtClean="0">
                <a:hlinkClick r:id="rId4" action="ppaction://hlinksldjump"/>
              </a:rPr>
              <a:t>Creation of the cabinet</a:t>
            </a:r>
            <a:endParaRPr lang="en-US" dirty="0"/>
          </a:p>
        </p:txBody>
      </p:sp>
      <p:sp>
        <p:nvSpPr>
          <p:cNvPr id="11" name="TextBox 10"/>
          <p:cNvSpPr txBox="1"/>
          <p:nvPr/>
        </p:nvSpPr>
        <p:spPr>
          <a:xfrm>
            <a:off x="1143000" y="4038600"/>
            <a:ext cx="3352800" cy="381000"/>
          </a:xfrm>
          <a:prstGeom prst="rect">
            <a:avLst/>
          </a:prstGeom>
          <a:noFill/>
        </p:spPr>
        <p:txBody>
          <a:bodyPr wrap="square" rtlCol="0">
            <a:spAutoFit/>
          </a:bodyPr>
          <a:lstStyle/>
          <a:p>
            <a:r>
              <a:rPr lang="en-US" dirty="0" smtClean="0">
                <a:hlinkClick r:id="rId4" action="ppaction://hlinksldjump"/>
              </a:rPr>
              <a:t>Judicial review of legislation</a:t>
            </a:r>
            <a:endParaRPr lang="en-US" dirty="0"/>
          </a:p>
        </p:txBody>
      </p:sp>
      <p:sp>
        <p:nvSpPr>
          <p:cNvPr id="12" name="TextBox 11"/>
          <p:cNvSpPr txBox="1"/>
          <p:nvPr/>
        </p:nvSpPr>
        <p:spPr>
          <a:xfrm>
            <a:off x="1143000" y="5181600"/>
            <a:ext cx="3352800" cy="381000"/>
          </a:xfrm>
          <a:prstGeom prst="rect">
            <a:avLst/>
          </a:prstGeom>
          <a:noFill/>
        </p:spPr>
        <p:txBody>
          <a:bodyPr wrap="square" rtlCol="0">
            <a:spAutoFit/>
          </a:bodyPr>
          <a:lstStyle/>
          <a:p>
            <a:r>
              <a:rPr lang="en-US" dirty="0" smtClean="0">
                <a:hlinkClick r:id="rId4" action="ppaction://hlinksldjump"/>
              </a:rPr>
              <a:t>Term limits for senators</a:t>
            </a:r>
            <a:endParaRPr lang="en-US" dirty="0"/>
          </a:p>
        </p:txBody>
      </p:sp>
      <p:pic>
        <p:nvPicPr>
          <p:cNvPr id="5122" name="Picture 2" descr="http://t3.gstatic.com/images?q=tbn:ANd9GcRRP4drBDv38zFq8IUJAJDyyAjoSej4n9d3WZ3hgMGKEZk4rzOlZ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14900" y="1752600"/>
            <a:ext cx="4152900" cy="3429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181600" y="5562600"/>
            <a:ext cx="3733800" cy="461665"/>
          </a:xfrm>
          <a:prstGeom prst="rect">
            <a:avLst/>
          </a:prstGeom>
          <a:noFill/>
        </p:spPr>
        <p:txBody>
          <a:bodyPr wrap="square" rtlCol="0">
            <a:spAutoFit/>
          </a:bodyPr>
          <a:lstStyle/>
          <a:p>
            <a:r>
              <a:rPr lang="en-US" sz="1200" dirty="0"/>
              <a:t>http://www.historiann.com/wp-content/uploads/2011/01/usconstitution.jpg</a:t>
            </a:r>
          </a:p>
        </p:txBody>
      </p:sp>
    </p:spTree>
    <p:extLst>
      <p:ext uri="{BB962C8B-B14F-4D97-AF65-F5344CB8AC3E}">
        <p14:creationId xmlns:p14="http://schemas.microsoft.com/office/powerpoint/2010/main" val="30437704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Documents and Settings\kmaurer\Local Settings\Temporary Internet Files\Content.IE5\6Z29JFMC\MP91021663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162" y="525463"/>
            <a:ext cx="6604000" cy="4953000"/>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Documents and Settings\kmaurer\Local Settings\Temporary Internet Files\Content.IE5\6Z29JFMC\MP91021663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0"/>
            <a:ext cx="6604000" cy="4953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solidFill>
                  <a:srgbClr val="FF0000"/>
                </a:solidFill>
              </a:rPr>
              <a:t>Wrong Answer</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Try Again  </a:t>
            </a:r>
            <a:r>
              <a:rPr lang="en-US" dirty="0" smtClean="0">
                <a:sym typeface="Wingdings" pitchFamily="2" charset="2"/>
              </a:rPr>
              <a:t></a:t>
            </a:r>
          </a:p>
          <a:p>
            <a:endParaRPr lang="en-US" dirty="0">
              <a:sym typeface="Wingdings" pitchFamily="2" charset="2"/>
            </a:endParaRPr>
          </a:p>
          <a:p>
            <a:pPr lvl="6"/>
            <a:endParaRPr lang="en-US" dirty="0"/>
          </a:p>
        </p:txBody>
      </p:sp>
      <p:sp>
        <p:nvSpPr>
          <p:cNvPr id="4" name="Action Button: Back or Previous 3">
            <a:hlinkClick r:id="rId3" action="ppaction://hlinksldjump" highlightClick="1"/>
          </p:cNvPr>
          <p:cNvSpPr/>
          <p:nvPr/>
        </p:nvSpPr>
        <p:spPr>
          <a:xfrm>
            <a:off x="3766916" y="3529584"/>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3075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Documents and Settings\kmaurer\Local Settings\Temporary Internet Files\Content.IE5\QYT3NT2T\MC900335903[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 y="381000"/>
            <a:ext cx="6934200" cy="61722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solidFill>
                  <a:srgbClr val="FF0000"/>
                </a:solidFill>
              </a:rPr>
              <a:t>Correct</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solidFill>
                  <a:srgbClr val="00B050"/>
                </a:solidFill>
              </a:rPr>
              <a:t>You did it!  </a:t>
            </a:r>
            <a:r>
              <a:rPr lang="en-US" dirty="0" err="1" smtClean="0">
                <a:solidFill>
                  <a:srgbClr val="00B050"/>
                </a:solidFill>
              </a:rPr>
              <a:t>Whoo</a:t>
            </a:r>
            <a:r>
              <a:rPr lang="en-US" dirty="0" smtClean="0">
                <a:solidFill>
                  <a:srgbClr val="00B050"/>
                </a:solidFill>
              </a:rPr>
              <a:t> </a:t>
            </a:r>
            <a:r>
              <a:rPr lang="en-US" dirty="0" err="1" smtClean="0">
                <a:solidFill>
                  <a:srgbClr val="00B050"/>
                </a:solidFill>
              </a:rPr>
              <a:t>Hoo</a:t>
            </a:r>
            <a:r>
              <a:rPr lang="en-US" dirty="0" smtClean="0">
                <a:solidFill>
                  <a:srgbClr val="00B050"/>
                </a:solidFill>
              </a:rPr>
              <a:t>!</a:t>
            </a:r>
            <a:endParaRPr lang="en-US" dirty="0">
              <a:solidFill>
                <a:srgbClr val="00B050"/>
              </a:solidFill>
            </a:endParaRPr>
          </a:p>
        </p:txBody>
      </p:sp>
      <p:sp>
        <p:nvSpPr>
          <p:cNvPr id="5" name="Action Button: Forward or Next 4">
            <a:hlinkClick r:id="rId5" action="ppaction://hlinksldjump" highlightClick="1"/>
          </p:cNvPr>
          <p:cNvSpPr/>
          <p:nvPr/>
        </p:nvSpPr>
        <p:spPr>
          <a:xfrm>
            <a:off x="2514600" y="3581400"/>
            <a:ext cx="1880616" cy="1423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j0214098.wav">
            <a:hlinkClick r:id="" action="ppaction://media"/>
          </p:cNvPr>
          <p:cNvPicPr>
            <a:picLocks noRot="1" noChangeAspect="1"/>
          </p:cNvPicPr>
          <p:nvPr>
            <a:wavAudioFile r:embed="rId1" name="j0214098.wav"/>
          </p:nvPr>
        </p:nvPicPr>
        <p:blipFill>
          <a:blip r:embed="rId6" cstate="print"/>
          <a:stretch>
            <a:fillRect/>
          </a:stretch>
        </p:blipFill>
        <p:spPr>
          <a:xfrm>
            <a:off x="4419600" y="2819400"/>
            <a:ext cx="304800" cy="304800"/>
          </a:xfrm>
          <a:prstGeom prst="rect">
            <a:avLst/>
          </a:prstGeom>
        </p:spPr>
      </p:pic>
    </p:spTree>
    <p:extLst>
      <p:ext uri="{BB962C8B-B14F-4D97-AF65-F5344CB8AC3E}">
        <p14:creationId xmlns:p14="http://schemas.microsoft.com/office/powerpoint/2010/main" val="1398093819"/>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wind.wav"/>
          </p:stSnd>
        </p:sndAc>
      </p:transition>
    </mc:Choice>
    <mc:Fallback xmlns="">
      <p:transition spd="slow">
        <p:sndAc>
          <p:stSnd>
            <p:snd r:embed="rId7" name="wind.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3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t2.gstatic.com/images?q=tbn:ANd9GcQJPSq5PUiCFKjfvUIp-k5ohh6so9lnUnPvDlR_HiL6KnANseD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552575"/>
            <a:ext cx="2438400" cy="1876425"/>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hlinkClick r:id="rId3" action="ppaction://hlinksldjump"/>
          </p:cNvPr>
          <p:cNvSpPr/>
          <p:nvPr/>
        </p:nvSpPr>
        <p:spPr>
          <a:xfrm>
            <a:off x="0" y="0"/>
            <a:ext cx="98298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8200" y="685800"/>
            <a:ext cx="7315200" cy="923330"/>
          </a:xfrm>
          <a:prstGeom prst="rect">
            <a:avLst/>
          </a:prstGeom>
          <a:noFill/>
        </p:spPr>
        <p:txBody>
          <a:bodyPr wrap="square" rtlCol="0">
            <a:spAutoFit/>
          </a:bodyPr>
          <a:lstStyle/>
          <a:p>
            <a:pPr algn="ctr"/>
            <a:r>
              <a:rPr lang="en-US" dirty="0" smtClean="0"/>
              <a:t>14.  What word in the Preamble to the U. S. Constitution means “future generations”? </a:t>
            </a:r>
          </a:p>
          <a:p>
            <a:endParaRPr lang="en-US" dirty="0"/>
          </a:p>
        </p:txBody>
      </p:sp>
      <p:sp>
        <p:nvSpPr>
          <p:cNvPr id="4" name="Rectangle 3"/>
          <p:cNvSpPr/>
          <p:nvPr/>
        </p:nvSpPr>
        <p:spPr>
          <a:xfrm>
            <a:off x="304800" y="1447800"/>
            <a:ext cx="794065"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6" name="Rectangle 5"/>
          <p:cNvSpPr/>
          <p:nvPr/>
        </p:nvSpPr>
        <p:spPr>
          <a:xfrm>
            <a:off x="228600" y="2590800"/>
            <a:ext cx="756937"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Rectangle 6"/>
          <p:cNvSpPr/>
          <p:nvPr/>
        </p:nvSpPr>
        <p:spPr>
          <a:xfrm>
            <a:off x="228600" y="3657600"/>
            <a:ext cx="736099"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228600" y="4876800"/>
            <a:ext cx="789833"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9" name="TextBox 8"/>
          <p:cNvSpPr txBox="1"/>
          <p:nvPr/>
        </p:nvSpPr>
        <p:spPr>
          <a:xfrm>
            <a:off x="1066800" y="1752600"/>
            <a:ext cx="3352800" cy="381000"/>
          </a:xfrm>
          <a:prstGeom prst="rect">
            <a:avLst/>
          </a:prstGeom>
          <a:noFill/>
        </p:spPr>
        <p:txBody>
          <a:bodyPr wrap="square" rtlCol="0">
            <a:spAutoFit/>
          </a:bodyPr>
          <a:lstStyle/>
          <a:p>
            <a:r>
              <a:rPr lang="en-US" dirty="0" smtClean="0">
                <a:hlinkClick r:id="rId4" action="ppaction://hlinksldjump"/>
              </a:rPr>
              <a:t>establish</a:t>
            </a:r>
            <a:endParaRPr lang="en-US" dirty="0"/>
          </a:p>
        </p:txBody>
      </p:sp>
      <p:sp>
        <p:nvSpPr>
          <p:cNvPr id="10" name="TextBox 9"/>
          <p:cNvSpPr txBox="1"/>
          <p:nvPr/>
        </p:nvSpPr>
        <p:spPr>
          <a:xfrm>
            <a:off x="1066800" y="2895600"/>
            <a:ext cx="3352800" cy="381000"/>
          </a:xfrm>
          <a:prstGeom prst="rect">
            <a:avLst/>
          </a:prstGeom>
          <a:noFill/>
        </p:spPr>
        <p:txBody>
          <a:bodyPr wrap="square" rtlCol="0">
            <a:spAutoFit/>
          </a:bodyPr>
          <a:lstStyle/>
          <a:p>
            <a:r>
              <a:rPr lang="en-US" dirty="0" smtClean="0">
                <a:hlinkClick r:id="rId4" action="ppaction://hlinksldjump"/>
              </a:rPr>
              <a:t>ordain</a:t>
            </a:r>
            <a:endParaRPr lang="en-US" dirty="0"/>
          </a:p>
        </p:txBody>
      </p:sp>
      <p:sp>
        <p:nvSpPr>
          <p:cNvPr id="11" name="TextBox 10"/>
          <p:cNvSpPr txBox="1"/>
          <p:nvPr/>
        </p:nvSpPr>
        <p:spPr>
          <a:xfrm>
            <a:off x="1143000" y="4038600"/>
            <a:ext cx="3352800" cy="381000"/>
          </a:xfrm>
          <a:prstGeom prst="rect">
            <a:avLst/>
          </a:prstGeom>
          <a:noFill/>
        </p:spPr>
        <p:txBody>
          <a:bodyPr wrap="square" rtlCol="0">
            <a:spAutoFit/>
          </a:bodyPr>
          <a:lstStyle/>
          <a:p>
            <a:r>
              <a:rPr lang="en-US" dirty="0" smtClean="0">
                <a:hlinkClick r:id="rId5" action="ppaction://hlinksldjump"/>
              </a:rPr>
              <a:t>posterity</a:t>
            </a:r>
            <a:endParaRPr lang="en-US" dirty="0"/>
          </a:p>
        </p:txBody>
      </p:sp>
      <p:pic>
        <p:nvPicPr>
          <p:cNvPr id="6148" name="Picture 4" descr="http://t2.gstatic.com/images?q=tbn:ANd9GcQJPSq5PUiCFKjfvUIp-k5ohh6so9lnUnPvDlR_HiL6KnANseD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1847850"/>
            <a:ext cx="3810000" cy="3619499"/>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1143000" y="5181600"/>
            <a:ext cx="3352800" cy="381000"/>
          </a:xfrm>
          <a:prstGeom prst="rect">
            <a:avLst/>
          </a:prstGeom>
          <a:noFill/>
        </p:spPr>
        <p:txBody>
          <a:bodyPr wrap="square" rtlCol="0">
            <a:spAutoFit/>
          </a:bodyPr>
          <a:lstStyle/>
          <a:p>
            <a:r>
              <a:rPr lang="en-US" dirty="0" smtClean="0">
                <a:hlinkClick r:id="rId4" action="ppaction://hlinksldjump"/>
              </a:rPr>
              <a:t>welfare</a:t>
            </a:r>
            <a:endParaRPr lang="en-US" dirty="0"/>
          </a:p>
        </p:txBody>
      </p:sp>
      <p:sp>
        <p:nvSpPr>
          <p:cNvPr id="3" name="TextBox 2"/>
          <p:cNvSpPr txBox="1"/>
          <p:nvPr/>
        </p:nvSpPr>
        <p:spPr>
          <a:xfrm>
            <a:off x="3733800" y="5800130"/>
            <a:ext cx="3733800" cy="646331"/>
          </a:xfrm>
          <a:prstGeom prst="rect">
            <a:avLst/>
          </a:prstGeom>
          <a:noFill/>
        </p:spPr>
        <p:txBody>
          <a:bodyPr wrap="square" rtlCol="0">
            <a:spAutoFit/>
          </a:bodyPr>
          <a:lstStyle/>
          <a:p>
            <a:r>
              <a:rPr lang="en-US" sz="1200" dirty="0"/>
              <a:t>https://my.qoop.com/store/Youra-Store-ddeccdfeca4e7dc380883b820c4a3938c4634216/Preamble</a:t>
            </a:r>
          </a:p>
        </p:txBody>
      </p:sp>
    </p:spTree>
    <p:extLst>
      <p:ext uri="{BB962C8B-B14F-4D97-AF65-F5344CB8AC3E}">
        <p14:creationId xmlns:p14="http://schemas.microsoft.com/office/powerpoint/2010/main" val="50618013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Wrong Answer </a:t>
            </a:r>
            <a:endParaRPr lang="en-US" dirty="0"/>
          </a:p>
        </p:txBody>
      </p:sp>
      <p:sp>
        <p:nvSpPr>
          <p:cNvPr id="3" name="Content Placeholder 2"/>
          <p:cNvSpPr>
            <a:spLocks noGrp="1"/>
          </p:cNvSpPr>
          <p:nvPr>
            <p:ph idx="1"/>
          </p:nvPr>
        </p:nvSpPr>
        <p:spPr/>
        <p:txBody>
          <a:bodyPr/>
          <a:lstStyle/>
          <a:p>
            <a:r>
              <a:rPr lang="en-US" dirty="0" smtClean="0"/>
              <a:t>Try Again  </a:t>
            </a:r>
            <a:r>
              <a:rPr lang="en-US" dirty="0" smtClean="0">
                <a:sym typeface="Wingdings" pitchFamily="2" charset="2"/>
              </a:rPr>
              <a:t></a:t>
            </a:r>
            <a:endParaRPr lang="en-US" dirty="0"/>
          </a:p>
        </p:txBody>
      </p:sp>
      <p:sp>
        <p:nvSpPr>
          <p:cNvPr id="4" name="Action Button: Back or Previous 3">
            <a:hlinkClick r:id="rId2" action="ppaction://hlinksldjump" highlightClick="1"/>
          </p:cNvPr>
          <p:cNvSpPr/>
          <p:nvPr/>
        </p:nvSpPr>
        <p:spPr>
          <a:xfrm>
            <a:off x="1600200" y="2667000"/>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C:\Documents and Settings\kmaurer\Local Settings\Temporary Internet Files\Content.IE5\08QRA58J\MC900445047[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6600" y="1371600"/>
            <a:ext cx="2287588" cy="29621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449593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Documents and Settings\kmaurer\Local Settings\Temporary Internet Files\Content.IE5\JA0EKHR1\MP900442222[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2718" y="503703"/>
            <a:ext cx="7158681" cy="57912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Correct</a:t>
            </a:r>
            <a:endParaRPr lang="en-US" dirty="0"/>
          </a:p>
        </p:txBody>
      </p:sp>
      <p:sp>
        <p:nvSpPr>
          <p:cNvPr id="3" name="Content Placeholder 2"/>
          <p:cNvSpPr>
            <a:spLocks noGrp="1"/>
          </p:cNvSpPr>
          <p:nvPr>
            <p:ph idx="1"/>
          </p:nvPr>
        </p:nvSpPr>
        <p:spPr/>
        <p:txBody>
          <a:bodyPr/>
          <a:lstStyle/>
          <a:p>
            <a:r>
              <a:rPr lang="en-US" dirty="0" smtClean="0"/>
              <a:t>You did it!  </a:t>
            </a:r>
            <a:r>
              <a:rPr lang="en-US" dirty="0" err="1" smtClean="0"/>
              <a:t>Whoo</a:t>
            </a:r>
            <a:r>
              <a:rPr lang="en-US" dirty="0" smtClean="0"/>
              <a:t> </a:t>
            </a:r>
            <a:r>
              <a:rPr lang="en-US" dirty="0" err="1" smtClean="0"/>
              <a:t>Hoo</a:t>
            </a:r>
            <a:r>
              <a:rPr lang="en-US" dirty="0" smtClean="0"/>
              <a:t>!</a:t>
            </a:r>
            <a:endParaRPr lang="en-US" dirty="0"/>
          </a:p>
        </p:txBody>
      </p:sp>
      <p:sp>
        <p:nvSpPr>
          <p:cNvPr id="5" name="Action Button: Forward or Next 4">
            <a:hlinkClick r:id="rId5" action="ppaction://hlinksldjump" highlightClick="1"/>
          </p:cNvPr>
          <p:cNvSpPr/>
          <p:nvPr/>
        </p:nvSpPr>
        <p:spPr>
          <a:xfrm>
            <a:off x="609600" y="4090416"/>
            <a:ext cx="1880616" cy="1423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j0214098.wav">
            <a:hlinkClick r:id="" action="ppaction://media"/>
          </p:cNvPr>
          <p:cNvPicPr>
            <a:picLocks noRot="1" noChangeAspect="1"/>
          </p:cNvPicPr>
          <p:nvPr>
            <a:wavAudioFile r:embed="rId1" name="j0214098.wav"/>
          </p:nvPr>
        </p:nvPicPr>
        <p:blipFill>
          <a:blip r:embed="rId6" cstate="print"/>
          <a:stretch>
            <a:fillRect/>
          </a:stretch>
        </p:blipFill>
        <p:spPr>
          <a:xfrm>
            <a:off x="4419600" y="2819400"/>
            <a:ext cx="304800" cy="304800"/>
          </a:xfrm>
          <a:prstGeom prst="rect">
            <a:avLst/>
          </a:prstGeom>
        </p:spPr>
      </p:pic>
    </p:spTree>
    <p:extLst>
      <p:ext uri="{BB962C8B-B14F-4D97-AF65-F5344CB8AC3E}">
        <p14:creationId xmlns:p14="http://schemas.microsoft.com/office/powerpoint/2010/main" val="4149020271"/>
      </p:ext>
    </p:extLst>
  </p:cSld>
  <p:clrMapOvr>
    <a:masterClrMapping/>
  </p:clrMapOvr>
  <mc:AlternateContent xmlns:mc="http://schemas.openxmlformats.org/markup-compatibility/2006" xmlns:p14="http://schemas.microsoft.com/office/powerpoint/2010/main">
    <mc:Choice Requires="p14">
      <p:transition spd="med" p14:dur="700">
        <p:fade/>
        <p:sndAc>
          <p:stSnd>
            <p:snd r:embed="rId3" name="applause.wav"/>
          </p:stSnd>
        </p:sndAc>
      </p:transition>
    </mc:Choice>
    <mc:Fallback xmlns="">
      <p:transition spd="med">
        <p:fade/>
        <p:sndAc>
          <p:stSnd>
            <p:snd r:embed="rId7" name="applaus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3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hlinkClick r:id="rId2" action="ppaction://hlinksldjump"/>
          </p:cNvPr>
          <p:cNvSpPr/>
          <p:nvPr/>
        </p:nvSpPr>
        <p:spPr>
          <a:xfrm>
            <a:off x="0" y="0"/>
            <a:ext cx="98298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8200" y="685800"/>
            <a:ext cx="7315200" cy="1200329"/>
          </a:xfrm>
          <a:prstGeom prst="rect">
            <a:avLst/>
          </a:prstGeom>
          <a:noFill/>
        </p:spPr>
        <p:txBody>
          <a:bodyPr wrap="square" rtlCol="0">
            <a:spAutoFit/>
          </a:bodyPr>
          <a:lstStyle/>
          <a:p>
            <a:pPr algn="ctr"/>
            <a:r>
              <a:rPr lang="en-US" dirty="0" smtClean="0"/>
              <a:t>15.  Through the right of eminent domain, the federal or state government can force citizens to cede their land for public use.  What amendment states that this can only be done with just compensation?</a:t>
            </a:r>
          </a:p>
          <a:p>
            <a:endParaRPr lang="en-US" dirty="0"/>
          </a:p>
        </p:txBody>
      </p:sp>
      <p:sp>
        <p:nvSpPr>
          <p:cNvPr id="4" name="Rectangle 3"/>
          <p:cNvSpPr/>
          <p:nvPr/>
        </p:nvSpPr>
        <p:spPr>
          <a:xfrm>
            <a:off x="304800" y="1447800"/>
            <a:ext cx="794065"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6" name="Rectangle 5"/>
          <p:cNvSpPr/>
          <p:nvPr/>
        </p:nvSpPr>
        <p:spPr>
          <a:xfrm>
            <a:off x="228600" y="2590800"/>
            <a:ext cx="756937"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Rectangle 6"/>
          <p:cNvSpPr/>
          <p:nvPr/>
        </p:nvSpPr>
        <p:spPr>
          <a:xfrm>
            <a:off x="228600" y="3657600"/>
            <a:ext cx="736099"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228600" y="4876800"/>
            <a:ext cx="789833"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9" name="TextBox 8"/>
          <p:cNvSpPr txBox="1"/>
          <p:nvPr/>
        </p:nvSpPr>
        <p:spPr>
          <a:xfrm>
            <a:off x="1066800" y="1752600"/>
            <a:ext cx="3352800" cy="381000"/>
          </a:xfrm>
          <a:prstGeom prst="rect">
            <a:avLst/>
          </a:prstGeom>
          <a:noFill/>
        </p:spPr>
        <p:txBody>
          <a:bodyPr wrap="square" rtlCol="0">
            <a:spAutoFit/>
          </a:bodyPr>
          <a:lstStyle/>
          <a:p>
            <a:r>
              <a:rPr lang="en-US" dirty="0" smtClean="0">
                <a:hlinkClick r:id="rId3" action="ppaction://hlinksldjump"/>
              </a:rPr>
              <a:t>7</a:t>
            </a:r>
            <a:r>
              <a:rPr lang="en-US" baseline="30000" dirty="0" smtClean="0">
                <a:hlinkClick r:id="rId3" action="ppaction://hlinksldjump"/>
              </a:rPr>
              <a:t>th</a:t>
            </a:r>
            <a:r>
              <a:rPr lang="en-US" dirty="0" smtClean="0"/>
              <a:t> </a:t>
            </a:r>
            <a:endParaRPr lang="en-US" dirty="0"/>
          </a:p>
        </p:txBody>
      </p:sp>
      <p:sp>
        <p:nvSpPr>
          <p:cNvPr id="10" name="TextBox 9"/>
          <p:cNvSpPr txBox="1"/>
          <p:nvPr/>
        </p:nvSpPr>
        <p:spPr>
          <a:xfrm>
            <a:off x="1066800" y="2895600"/>
            <a:ext cx="3352800" cy="381000"/>
          </a:xfrm>
          <a:prstGeom prst="rect">
            <a:avLst/>
          </a:prstGeom>
          <a:noFill/>
        </p:spPr>
        <p:txBody>
          <a:bodyPr wrap="square" rtlCol="0">
            <a:spAutoFit/>
          </a:bodyPr>
          <a:lstStyle/>
          <a:p>
            <a:r>
              <a:rPr lang="en-US" dirty="0" smtClean="0">
                <a:hlinkClick r:id="rId4" action="ppaction://hlinksldjump"/>
              </a:rPr>
              <a:t>5</a:t>
            </a:r>
            <a:r>
              <a:rPr lang="en-US" baseline="30000" dirty="0" smtClean="0">
                <a:hlinkClick r:id="rId4" action="ppaction://hlinksldjump"/>
              </a:rPr>
              <a:t>th</a:t>
            </a:r>
            <a:r>
              <a:rPr lang="en-US" dirty="0" smtClean="0">
                <a:hlinkClick r:id="rId4" action="ppaction://hlinksldjump"/>
              </a:rPr>
              <a:t> </a:t>
            </a:r>
            <a:endParaRPr lang="en-US" dirty="0"/>
          </a:p>
        </p:txBody>
      </p:sp>
      <p:sp>
        <p:nvSpPr>
          <p:cNvPr id="11" name="TextBox 10"/>
          <p:cNvSpPr txBox="1"/>
          <p:nvPr/>
        </p:nvSpPr>
        <p:spPr>
          <a:xfrm>
            <a:off x="1143000" y="4038600"/>
            <a:ext cx="3352800" cy="381000"/>
          </a:xfrm>
          <a:prstGeom prst="rect">
            <a:avLst/>
          </a:prstGeom>
          <a:noFill/>
        </p:spPr>
        <p:txBody>
          <a:bodyPr wrap="square" rtlCol="0">
            <a:spAutoFit/>
          </a:bodyPr>
          <a:lstStyle/>
          <a:p>
            <a:r>
              <a:rPr lang="en-US" dirty="0" smtClean="0">
                <a:hlinkClick r:id="rId3" action="ppaction://hlinksldjump"/>
              </a:rPr>
              <a:t>1</a:t>
            </a:r>
            <a:r>
              <a:rPr lang="en-US" baseline="30000" dirty="0" smtClean="0">
                <a:hlinkClick r:id="rId3" action="ppaction://hlinksldjump"/>
              </a:rPr>
              <a:t>st</a:t>
            </a:r>
            <a:r>
              <a:rPr lang="en-US" dirty="0" smtClean="0">
                <a:hlinkClick r:id="rId3" action="ppaction://hlinksldjump"/>
              </a:rPr>
              <a:t> </a:t>
            </a:r>
            <a:endParaRPr lang="en-US" dirty="0"/>
          </a:p>
        </p:txBody>
      </p:sp>
      <p:sp>
        <p:nvSpPr>
          <p:cNvPr id="12" name="TextBox 11"/>
          <p:cNvSpPr txBox="1"/>
          <p:nvPr/>
        </p:nvSpPr>
        <p:spPr>
          <a:xfrm>
            <a:off x="1143000" y="5181600"/>
            <a:ext cx="3352800" cy="381000"/>
          </a:xfrm>
          <a:prstGeom prst="rect">
            <a:avLst/>
          </a:prstGeom>
          <a:noFill/>
        </p:spPr>
        <p:txBody>
          <a:bodyPr wrap="square" rtlCol="0">
            <a:spAutoFit/>
          </a:bodyPr>
          <a:lstStyle/>
          <a:p>
            <a:r>
              <a:rPr lang="en-US" dirty="0" smtClean="0">
                <a:hlinkClick r:id="rId3" action="ppaction://hlinksldjump"/>
              </a:rPr>
              <a:t>21</a:t>
            </a:r>
            <a:r>
              <a:rPr lang="en-US" baseline="30000" dirty="0" smtClean="0">
                <a:hlinkClick r:id="rId3" action="ppaction://hlinksldjump"/>
              </a:rPr>
              <a:t>st</a:t>
            </a:r>
            <a:r>
              <a:rPr lang="en-US" dirty="0" smtClean="0">
                <a:hlinkClick r:id="rId3" action="ppaction://hlinksldjump"/>
              </a:rPr>
              <a:t> </a:t>
            </a:r>
            <a:endParaRPr lang="en-US" dirty="0"/>
          </a:p>
        </p:txBody>
      </p:sp>
      <p:pic>
        <p:nvPicPr>
          <p:cNvPr id="7170" name="Picture 2" descr="http://www.arb.ca.gov/permits/bill-of-right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38600" y="1886129"/>
            <a:ext cx="4648200" cy="366252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038600" y="5721178"/>
            <a:ext cx="4648200" cy="276999"/>
          </a:xfrm>
          <a:prstGeom prst="rect">
            <a:avLst/>
          </a:prstGeom>
          <a:noFill/>
        </p:spPr>
        <p:txBody>
          <a:bodyPr wrap="square" rtlCol="0">
            <a:spAutoFit/>
          </a:bodyPr>
          <a:lstStyle/>
          <a:p>
            <a:r>
              <a:rPr lang="en-US" sz="1200" dirty="0"/>
              <a:t>http://www.arb.ca.gov/permits/bill-of-rights.jpg</a:t>
            </a:r>
          </a:p>
        </p:txBody>
      </p:sp>
    </p:spTree>
    <p:extLst>
      <p:ext uri="{BB962C8B-B14F-4D97-AF65-F5344CB8AC3E}">
        <p14:creationId xmlns:p14="http://schemas.microsoft.com/office/powerpoint/2010/main" val="192265093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Wrong Answer </a:t>
            </a:r>
            <a:endParaRPr lang="en-US" dirty="0"/>
          </a:p>
        </p:txBody>
      </p:sp>
      <p:sp>
        <p:nvSpPr>
          <p:cNvPr id="3" name="Content Placeholder 2"/>
          <p:cNvSpPr>
            <a:spLocks noGrp="1"/>
          </p:cNvSpPr>
          <p:nvPr>
            <p:ph idx="1"/>
          </p:nvPr>
        </p:nvSpPr>
        <p:spPr/>
        <p:txBody>
          <a:bodyPr/>
          <a:lstStyle/>
          <a:p>
            <a:r>
              <a:rPr lang="en-US" dirty="0" smtClean="0"/>
              <a:t>Try Again  </a:t>
            </a:r>
            <a:r>
              <a:rPr lang="en-US" dirty="0" smtClean="0">
                <a:sym typeface="Wingdings" pitchFamily="2" charset="2"/>
              </a:rPr>
              <a:t></a:t>
            </a:r>
            <a:endParaRPr lang="en-US" dirty="0"/>
          </a:p>
        </p:txBody>
      </p:sp>
      <p:sp>
        <p:nvSpPr>
          <p:cNvPr id="4" name="Action Button: Back or Previous 3">
            <a:hlinkClick r:id="rId3" action="ppaction://hlinksldjump" highlightClick="1"/>
          </p:cNvPr>
          <p:cNvSpPr/>
          <p:nvPr/>
        </p:nvSpPr>
        <p:spPr>
          <a:xfrm>
            <a:off x="1219200" y="2938254"/>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descr="C:\Documents and Settings\kmaurer\Local Settings\Temporary Internet Files\Content.IE5\I32ZOS1V\MC910217016[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84838" y="1447800"/>
            <a:ext cx="2688209" cy="2939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1247188"/>
      </p:ext>
    </p:extLst>
  </p:cSld>
  <p:clrMapOvr>
    <a:masterClrMapping/>
  </p:clrMapOvr>
  <mc:AlternateContent xmlns:mc="http://schemas.openxmlformats.org/markup-compatibility/2006" xmlns:p14="http://schemas.microsoft.com/office/powerpoint/2010/main">
    <mc:Choice Requires="p14">
      <p:transition spd="slow" p14:dur="2000">
        <p:sndAc>
          <p:stSnd>
            <p:snd r:embed="rId2" name="explode.wav"/>
          </p:stSnd>
        </p:sndAc>
      </p:transition>
    </mc:Choice>
    <mc:Fallback xmlns="">
      <p:transition spd="slow">
        <p:sndAc>
          <p:stSnd>
            <p:snd r:embed="rId5" name="explod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Correct</a:t>
            </a:r>
            <a:endParaRPr lang="en-US" dirty="0"/>
          </a:p>
        </p:txBody>
      </p:sp>
      <p:sp>
        <p:nvSpPr>
          <p:cNvPr id="3" name="Content Placeholder 2"/>
          <p:cNvSpPr>
            <a:spLocks noGrp="1"/>
          </p:cNvSpPr>
          <p:nvPr>
            <p:ph idx="1"/>
          </p:nvPr>
        </p:nvSpPr>
        <p:spPr/>
        <p:txBody>
          <a:bodyPr/>
          <a:lstStyle/>
          <a:p>
            <a:r>
              <a:rPr lang="en-US" dirty="0" smtClean="0"/>
              <a:t>You did it!  </a:t>
            </a:r>
            <a:r>
              <a:rPr lang="en-US" dirty="0" err="1" smtClean="0"/>
              <a:t>Whoo</a:t>
            </a:r>
            <a:r>
              <a:rPr lang="en-US" dirty="0" smtClean="0"/>
              <a:t> </a:t>
            </a:r>
            <a:r>
              <a:rPr lang="en-US" dirty="0" err="1" smtClean="0"/>
              <a:t>Hoo</a:t>
            </a:r>
            <a:r>
              <a:rPr lang="en-US" dirty="0" smtClean="0"/>
              <a:t>!</a:t>
            </a:r>
            <a:endParaRPr lang="en-US" dirty="0"/>
          </a:p>
        </p:txBody>
      </p:sp>
      <p:sp>
        <p:nvSpPr>
          <p:cNvPr id="5" name="Action Button: Forward or Next 4">
            <a:hlinkClick r:id="rId4" action="ppaction://hlinksldjump" highlightClick="1"/>
          </p:cNvPr>
          <p:cNvSpPr/>
          <p:nvPr/>
        </p:nvSpPr>
        <p:spPr>
          <a:xfrm>
            <a:off x="2514600" y="3581400"/>
            <a:ext cx="1880616" cy="1423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j0214098.wav">
            <a:hlinkClick r:id="" action="ppaction://media"/>
          </p:cNvPr>
          <p:cNvPicPr>
            <a:picLocks noRot="1" noChangeAspect="1"/>
          </p:cNvPicPr>
          <p:nvPr>
            <a:wavAudioFile r:embed="rId1" name="j0214098.wav"/>
          </p:nvPr>
        </p:nvPicPr>
        <p:blipFill>
          <a:blip r:embed="rId5" cstate="print"/>
          <a:stretch>
            <a:fillRect/>
          </a:stretch>
        </p:blipFill>
        <p:spPr>
          <a:xfrm>
            <a:off x="4419600" y="2819400"/>
            <a:ext cx="304800" cy="304800"/>
          </a:xfrm>
          <a:prstGeom prst="rect">
            <a:avLst/>
          </a:prstGeom>
        </p:spPr>
      </p:pic>
      <p:pic>
        <p:nvPicPr>
          <p:cNvPr id="10242" name="Picture 2" descr="C:\Program Files\Microsoft Office\MEDIA\CAGCAT10\j0216588.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59413" y="1889125"/>
            <a:ext cx="1609725" cy="1808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082366"/>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click.wav"/>
          </p:stSnd>
        </p:sndAc>
      </p:transition>
    </mc:Choice>
    <mc:Fallback xmlns="">
      <p:transition spd="slow">
        <p:sndAc>
          <p:stSnd>
            <p:snd r:embed="rId7" name="click.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3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kmaurer\Local Settings\Temporary Internet Files\Content.IE5\4SDR3KEU\MP90044847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1000"/>
            <a:ext cx="9144000" cy="609600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solidFill>
                  <a:schemeClr val="bg1"/>
                </a:solidFill>
              </a:rPr>
              <a:t>Correct</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You did it!  </a:t>
            </a:r>
            <a:r>
              <a:rPr lang="en-US" dirty="0" err="1" smtClean="0">
                <a:solidFill>
                  <a:schemeClr val="bg1"/>
                </a:solidFill>
              </a:rPr>
              <a:t>Whoo</a:t>
            </a:r>
            <a:r>
              <a:rPr lang="en-US" dirty="0" smtClean="0">
                <a:solidFill>
                  <a:schemeClr val="bg1"/>
                </a:solidFill>
              </a:rPr>
              <a:t> </a:t>
            </a:r>
            <a:r>
              <a:rPr lang="en-US" dirty="0" err="1" smtClean="0">
                <a:solidFill>
                  <a:schemeClr val="bg1"/>
                </a:solidFill>
              </a:rPr>
              <a:t>Hoo</a:t>
            </a:r>
            <a:r>
              <a:rPr lang="en-US" dirty="0" smtClean="0">
                <a:solidFill>
                  <a:schemeClr val="bg1"/>
                </a:solidFill>
              </a:rPr>
              <a:t>!</a:t>
            </a:r>
            <a:endParaRPr lang="en-US" dirty="0">
              <a:solidFill>
                <a:schemeClr val="bg1"/>
              </a:solidFill>
            </a:endParaRPr>
          </a:p>
        </p:txBody>
      </p:sp>
      <p:sp>
        <p:nvSpPr>
          <p:cNvPr id="5" name="Action Button: Forward or Next 4">
            <a:hlinkClick r:id="rId4" action="ppaction://hlinksldjump" highlightClick="1"/>
          </p:cNvPr>
          <p:cNvSpPr/>
          <p:nvPr/>
        </p:nvSpPr>
        <p:spPr>
          <a:xfrm>
            <a:off x="6096000" y="2438400"/>
            <a:ext cx="1880616" cy="1423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med" p14:dur="700">
        <p:fade/>
        <p:sndAc>
          <p:stSnd>
            <p:snd r:embed="rId2" name="cashreg.wav"/>
          </p:stSnd>
        </p:sndAc>
      </p:transition>
    </mc:Choice>
    <mc:Fallback xmlns="">
      <p:transition spd="med">
        <p:fade/>
        <p:sndAc>
          <p:stSnd>
            <p:snd r:embed="rId5" name="cashreg.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5-Point Star 9"/>
          <p:cNvSpPr/>
          <p:nvPr/>
        </p:nvSpPr>
        <p:spPr>
          <a:xfrm>
            <a:off x="3130378" y="3542356"/>
            <a:ext cx="222422" cy="38289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457200" y="1643968"/>
            <a:ext cx="8229600" cy="43434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latin typeface="Algerian" pitchFamily="82" charset="0"/>
              </a:rPr>
              <a:t>The End</a:t>
            </a:r>
            <a:endParaRPr lang="en-US" dirty="0">
              <a:latin typeface="Algerian" pitchFamily="82" charset="0"/>
            </a:endParaRPr>
          </a:p>
        </p:txBody>
      </p:sp>
      <p:sp>
        <p:nvSpPr>
          <p:cNvPr id="3" name="Content Placeholder 2"/>
          <p:cNvSpPr>
            <a:spLocks noGrp="1"/>
          </p:cNvSpPr>
          <p:nvPr>
            <p:ph idx="1"/>
          </p:nvPr>
        </p:nvSpPr>
        <p:spPr/>
        <p:txBody>
          <a:bodyPr/>
          <a:lstStyle/>
          <a:p>
            <a:r>
              <a:rPr lang="en-US" dirty="0" smtClean="0"/>
              <a:t>How did you do?</a:t>
            </a:r>
          </a:p>
          <a:p>
            <a:r>
              <a:rPr lang="en-US" dirty="0" smtClean="0"/>
              <a:t>Do you need to study some more?</a:t>
            </a:r>
            <a:endParaRPr lang="en-US" dirty="0"/>
          </a:p>
        </p:txBody>
      </p:sp>
      <p:graphicFrame>
        <p:nvGraphicFramePr>
          <p:cNvPr id="8" name="Object 7"/>
          <p:cNvGraphicFramePr>
            <a:graphicFrameLocks noChangeAspect="1"/>
          </p:cNvGraphicFramePr>
          <p:nvPr>
            <p:extLst>
              <p:ext uri="{D42A27DB-BD31-4B8C-83A1-F6EECF244321}">
                <p14:modId xmlns:p14="http://schemas.microsoft.com/office/powerpoint/2010/main" val="1701117802"/>
              </p:ext>
            </p:extLst>
          </p:nvPr>
        </p:nvGraphicFramePr>
        <p:xfrm>
          <a:off x="1066800" y="3048000"/>
          <a:ext cx="1870075" cy="2514600"/>
        </p:xfrm>
        <a:graphic>
          <a:graphicData uri="http://schemas.openxmlformats.org/presentationml/2006/ole">
            <mc:AlternateContent xmlns:mc="http://schemas.openxmlformats.org/markup-compatibility/2006">
              <mc:Choice xmlns:v="urn:schemas-microsoft-com:vml" Requires="v">
                <p:oleObj spid="_x0000_s2075" name="Bitmap Image" r:id="rId4" imgW="21333333" imgH="28495238" progId="Paint.Picture">
                  <p:embed/>
                </p:oleObj>
              </mc:Choice>
              <mc:Fallback>
                <p:oleObj name="Bitmap Image" r:id="rId4" imgW="21333333" imgH="28495238" progId="Paint.Picture">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3048000"/>
                        <a:ext cx="187007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extBox 8"/>
          <p:cNvSpPr txBox="1"/>
          <p:nvPr/>
        </p:nvSpPr>
        <p:spPr>
          <a:xfrm>
            <a:off x="3352800" y="3276600"/>
            <a:ext cx="5181600" cy="1569660"/>
          </a:xfrm>
          <a:prstGeom prst="rect">
            <a:avLst/>
          </a:prstGeom>
          <a:noFill/>
        </p:spPr>
        <p:txBody>
          <a:bodyPr wrap="square" rtlCol="0">
            <a:spAutoFit/>
          </a:bodyPr>
          <a:lstStyle/>
          <a:p>
            <a:r>
              <a:rPr lang="en-US" sz="2400" dirty="0" smtClean="0"/>
              <a:t>Take home your green book and study! </a:t>
            </a:r>
          </a:p>
          <a:p>
            <a:r>
              <a:rPr lang="en-US" sz="2400" dirty="0" smtClean="0"/>
              <a:t>Enjoy it</a:t>
            </a:r>
          </a:p>
          <a:p>
            <a:r>
              <a:rPr lang="en-US" sz="2400" dirty="0" smtClean="0"/>
              <a:t>Embrace it</a:t>
            </a:r>
          </a:p>
          <a:p>
            <a:r>
              <a:rPr lang="en-US" sz="2400" dirty="0" smtClean="0"/>
              <a:t>Love it!</a:t>
            </a:r>
            <a:endParaRPr lang="en-US" sz="2400" dirty="0"/>
          </a:p>
        </p:txBody>
      </p:sp>
      <p:sp>
        <p:nvSpPr>
          <p:cNvPr id="13" name="5-Point Star 12"/>
          <p:cNvSpPr/>
          <p:nvPr/>
        </p:nvSpPr>
        <p:spPr>
          <a:xfrm>
            <a:off x="3241589" y="3706090"/>
            <a:ext cx="234778" cy="219156"/>
          </a:xfrm>
          <a:prstGeom prst="star5">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3177745" y="4062460"/>
            <a:ext cx="298622" cy="228600"/>
          </a:xfrm>
          <a:prstGeom prst="star5">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5-Point Star 14"/>
          <p:cNvSpPr/>
          <p:nvPr/>
        </p:nvSpPr>
        <p:spPr>
          <a:xfrm>
            <a:off x="3220993" y="4407243"/>
            <a:ext cx="222422" cy="228600"/>
          </a:xfrm>
          <a:prstGeom prst="star5">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5351671"/>
      </p:ext>
    </p:extLst>
  </p:cSld>
  <p:clrMapOvr>
    <a:masterClrMapping/>
  </p:clrMapOvr>
  <mc:AlternateContent xmlns:mc="http://schemas.openxmlformats.org/markup-compatibility/2006" xmlns:p14="http://schemas.microsoft.com/office/powerpoint/2010/main">
    <mc:Choice Requires="p14">
      <p:transition spd="slow" p14:dur="2000">
        <p:sndAc>
          <p:stSnd>
            <p:snd r:embed="rId3" name="applause.wav"/>
          </p:stSnd>
        </p:sndAc>
      </p:transition>
    </mc:Choice>
    <mc:Fallback xmlns="">
      <p:transition spd="slow">
        <p:sndAc>
          <p:stSnd>
            <p:snd r:embed="rId6" name="applause.wav"/>
          </p:stSnd>
        </p:sndAc>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Correct</a:t>
            </a:r>
            <a:endParaRPr lang="en-US" dirty="0"/>
          </a:p>
        </p:txBody>
      </p:sp>
      <p:sp>
        <p:nvSpPr>
          <p:cNvPr id="3" name="Content Placeholder 2"/>
          <p:cNvSpPr>
            <a:spLocks noGrp="1"/>
          </p:cNvSpPr>
          <p:nvPr>
            <p:ph idx="1"/>
          </p:nvPr>
        </p:nvSpPr>
        <p:spPr/>
        <p:txBody>
          <a:bodyPr/>
          <a:lstStyle/>
          <a:p>
            <a:r>
              <a:rPr lang="en-US" dirty="0" smtClean="0"/>
              <a:t>You did it!  </a:t>
            </a:r>
            <a:r>
              <a:rPr lang="en-US" dirty="0" err="1" smtClean="0"/>
              <a:t>Whoo</a:t>
            </a:r>
            <a:r>
              <a:rPr lang="en-US" dirty="0" smtClean="0"/>
              <a:t> </a:t>
            </a:r>
            <a:r>
              <a:rPr lang="en-US" dirty="0" err="1" smtClean="0"/>
              <a:t>Hoo</a:t>
            </a:r>
            <a:r>
              <a:rPr lang="en-US" dirty="0" smtClean="0"/>
              <a:t>!</a:t>
            </a:r>
            <a:endParaRPr lang="en-US" dirty="0"/>
          </a:p>
        </p:txBody>
      </p:sp>
      <p:sp>
        <p:nvSpPr>
          <p:cNvPr id="5" name="Action Button: Forward or Next 4">
            <a:hlinkClick r:id="rId4" action="ppaction://hlinksldjump" highlightClick="1"/>
          </p:cNvPr>
          <p:cNvSpPr/>
          <p:nvPr/>
        </p:nvSpPr>
        <p:spPr>
          <a:xfrm>
            <a:off x="2514600" y="3581400"/>
            <a:ext cx="1880616" cy="1423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j0214098.wav">
            <a:hlinkClick r:id="" action="ppaction://media"/>
          </p:cNvPr>
          <p:cNvPicPr>
            <a:picLocks noRot="1" noChangeAspect="1"/>
          </p:cNvPicPr>
          <p:nvPr>
            <a:wavAudioFile r:embed="rId1" name="j0214098.wav"/>
          </p:nvPr>
        </p:nvPicPr>
        <p:blipFill>
          <a:blip r:embed="rId5" cstate="print"/>
          <a:stretch>
            <a:fillRect/>
          </a:stretch>
        </p:blipFill>
        <p:spPr>
          <a:xfrm>
            <a:off x="4419600" y="2819400"/>
            <a:ext cx="304800" cy="304800"/>
          </a:xfrm>
          <a:prstGeom prst="rect">
            <a:avLst/>
          </a:prstGeom>
        </p:spPr>
      </p:pic>
      <p:sp>
        <p:nvSpPr>
          <p:cNvPr id="4" name="Wave 3"/>
          <p:cNvSpPr/>
          <p:nvPr/>
        </p:nvSpPr>
        <p:spPr>
          <a:xfrm>
            <a:off x="5105400" y="1790700"/>
            <a:ext cx="2743200" cy="2362200"/>
          </a:xfrm>
          <a:prstGeom prst="wav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 knew you could do it!</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sndAc>
          <p:stSnd>
            <p:snd r:embed="rId3" name="applause.wav"/>
          </p:stSnd>
        </p:sndAc>
      </p:transition>
    </mc:Choice>
    <mc:Fallback xmlns="">
      <p:transition spd="slow">
        <p:sndAc>
          <p:stSnd>
            <p:snd r:embed="rId6" name="applaus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31" fill="hold"/>
                                        <p:tgtEl>
                                          <p:spTgt spid="6"/>
                                        </p:tgtEl>
                                      </p:cBhvr>
                                    </p:cmd>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randombar(horizont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2" fill="hold" display="0">
                  <p:stCondLst>
                    <p:cond delay="indefinite"/>
                  </p:stCondLst>
                  <p:endCondLst>
                    <p:cond evt="onStopAudio" delay="0">
                      <p:tgtEl>
                        <p:sldTgt/>
                      </p:tgtEl>
                    </p:cond>
                  </p:endCondLst>
                </p:cTn>
                <p:tgtEl>
                  <p:spTgt spid="6"/>
                </p:tgtEl>
              </p:cMediaNode>
            </p:audio>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Wrong Answer </a:t>
            </a:r>
            <a:endParaRPr lang="en-US" dirty="0"/>
          </a:p>
        </p:txBody>
      </p:sp>
      <p:sp>
        <p:nvSpPr>
          <p:cNvPr id="3" name="Content Placeholder 2"/>
          <p:cNvSpPr>
            <a:spLocks noGrp="1"/>
          </p:cNvSpPr>
          <p:nvPr>
            <p:ph idx="1"/>
          </p:nvPr>
        </p:nvSpPr>
        <p:spPr/>
        <p:txBody>
          <a:bodyPr/>
          <a:lstStyle/>
          <a:p>
            <a:r>
              <a:rPr lang="en-US" dirty="0" smtClean="0"/>
              <a:t>Try Again  </a:t>
            </a:r>
            <a:r>
              <a:rPr lang="en-US" dirty="0" smtClean="0">
                <a:sym typeface="Wingdings" pitchFamily="2" charset="2"/>
              </a:rPr>
              <a:t></a:t>
            </a:r>
            <a:endParaRPr lang="en-US" dirty="0"/>
          </a:p>
        </p:txBody>
      </p:sp>
      <p:sp>
        <p:nvSpPr>
          <p:cNvPr id="4" name="Action Button: Back or Previous 3">
            <a:hlinkClick r:id="rId2" action="ppaction://hlinksldjump" highlightClick="1"/>
          </p:cNvPr>
          <p:cNvSpPr/>
          <p:nvPr/>
        </p:nvSpPr>
        <p:spPr>
          <a:xfrm>
            <a:off x="3276600" y="4572000"/>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Callout 4"/>
          <p:cNvSpPr/>
          <p:nvPr/>
        </p:nvSpPr>
        <p:spPr>
          <a:xfrm>
            <a:off x="4038600" y="1486930"/>
            <a:ext cx="3352800" cy="1905000"/>
          </a:xfrm>
          <a:prstGeom prst="wedgeEllipseCallou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122" name="Picture 2" descr="C:\Documents and Settings\Maurer\Local Settings\Temporary Internet Files\Content.IE5\H10Y4RDJ\MC90043253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8700" y="1575830"/>
            <a:ext cx="1752600" cy="1727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Maurer\Local Settings\Temporary Internet Files\Content.IE5\2WBBW23Z\MP90044243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26538" cy="70104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dirty="0" smtClean="0"/>
              <a:t>  </a:t>
            </a:r>
            <a:endParaRPr lang="en-US" dirty="0"/>
          </a:p>
        </p:txBody>
      </p:sp>
      <p:sp>
        <p:nvSpPr>
          <p:cNvPr id="4" name="Action Button: Back or Previous 3">
            <a:hlinkClick r:id="rId4" action="ppaction://hlinksldjump" highlightClick="1"/>
          </p:cNvPr>
          <p:cNvSpPr/>
          <p:nvPr/>
        </p:nvSpPr>
        <p:spPr>
          <a:xfrm>
            <a:off x="3276600" y="4572000"/>
            <a:ext cx="1042416" cy="1042416"/>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Object 4">
            <a:hlinkClick r:id="" action="ppaction://ole?verb=0"/>
          </p:cNvPr>
          <p:cNvGraphicFramePr>
            <a:graphicFrameLocks noChangeAspect="1"/>
          </p:cNvGraphicFramePr>
          <p:nvPr/>
        </p:nvGraphicFramePr>
        <p:xfrm>
          <a:off x="5638800" y="4724400"/>
          <a:ext cx="304800" cy="304800"/>
        </p:xfrm>
        <a:graphic>
          <a:graphicData uri="http://schemas.openxmlformats.org/presentationml/2006/ole">
            <mc:AlternateContent xmlns:mc="http://schemas.openxmlformats.org/markup-compatibility/2006">
              <mc:Choice xmlns:v="urn:schemas-microsoft-com:vml" Requires="v">
                <p:oleObj spid="_x0000_s4114" name="Sound Recorder Document" r:id="rId5" imgW="304520" imgH="304520" progId="SoundRec">
                  <p:embed/>
                </p:oleObj>
              </mc:Choice>
              <mc:Fallback>
                <p:oleObj name="Sound Recorder Document" r:id="rId5" imgW="304520" imgH="304520" progId="SoundRec">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8800" y="4724400"/>
                        <a:ext cx="30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hlinkClick r:id="rId2" action="ppaction://hlinksldjump"/>
          </p:cNvPr>
          <p:cNvSpPr/>
          <p:nvPr/>
        </p:nvSpPr>
        <p:spPr>
          <a:xfrm>
            <a:off x="0" y="0"/>
            <a:ext cx="98298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838200" y="685800"/>
            <a:ext cx="7315200" cy="369332"/>
          </a:xfrm>
          <a:prstGeom prst="rect">
            <a:avLst/>
          </a:prstGeom>
          <a:noFill/>
        </p:spPr>
        <p:txBody>
          <a:bodyPr wrap="square" rtlCol="0">
            <a:spAutoFit/>
          </a:bodyPr>
          <a:lstStyle/>
          <a:p>
            <a:r>
              <a:rPr lang="en-US" dirty="0" smtClean="0"/>
              <a:t>2.  What was America’s first form of Government? </a:t>
            </a:r>
            <a:endParaRPr lang="en-US" dirty="0"/>
          </a:p>
        </p:txBody>
      </p:sp>
      <p:sp>
        <p:nvSpPr>
          <p:cNvPr id="6" name="Rectangle 5">
            <a:hlinkClick r:id="rId3" action="ppaction://hlinksldjump"/>
          </p:cNvPr>
          <p:cNvSpPr/>
          <p:nvPr/>
        </p:nvSpPr>
        <p:spPr>
          <a:xfrm>
            <a:off x="228600" y="2514600"/>
            <a:ext cx="782587"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Rectangle 6">
            <a:hlinkClick r:id="rId4" action="ppaction://hlinksldjump"/>
          </p:cNvPr>
          <p:cNvSpPr/>
          <p:nvPr/>
        </p:nvSpPr>
        <p:spPr>
          <a:xfrm>
            <a:off x="228600" y="3657600"/>
            <a:ext cx="736099"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Rectangle 7"/>
          <p:cNvSpPr/>
          <p:nvPr/>
        </p:nvSpPr>
        <p:spPr>
          <a:xfrm>
            <a:off x="228601" y="4876800"/>
            <a:ext cx="789832" cy="923330"/>
          </a:xfrm>
          <a:prstGeom prst="rect">
            <a:avLst/>
          </a:prstGeom>
          <a:noFill/>
        </p:spPr>
        <p:txBody>
          <a:bodyPr wrap="none" lIns="91440" tIns="45720" rIns="91440" bIns="45720">
            <a:spAutoFit/>
          </a:bodyPr>
          <a:lstStyle/>
          <a:p>
            <a:pPr algn="ctr"/>
            <a:r>
              <a:rPr lang="en-U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a:t>
            </a: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9" name="TextBox 8"/>
          <p:cNvSpPr txBox="1"/>
          <p:nvPr/>
        </p:nvSpPr>
        <p:spPr>
          <a:xfrm>
            <a:off x="1143000" y="1828800"/>
            <a:ext cx="3352800" cy="381000"/>
          </a:xfrm>
          <a:prstGeom prst="rect">
            <a:avLst/>
          </a:prstGeom>
          <a:noFill/>
        </p:spPr>
        <p:txBody>
          <a:bodyPr wrap="square" rtlCol="0">
            <a:spAutoFit/>
          </a:bodyPr>
          <a:lstStyle/>
          <a:p>
            <a:r>
              <a:rPr lang="en-US" dirty="0" smtClean="0">
                <a:hlinkClick r:id="rId5" action="ppaction://hlinksldjump"/>
              </a:rPr>
              <a:t>Mayflower Compact</a:t>
            </a:r>
            <a:endParaRPr lang="en-US" dirty="0"/>
          </a:p>
        </p:txBody>
      </p:sp>
      <p:sp>
        <p:nvSpPr>
          <p:cNvPr id="11" name="TextBox 10"/>
          <p:cNvSpPr txBox="1"/>
          <p:nvPr/>
        </p:nvSpPr>
        <p:spPr>
          <a:xfrm>
            <a:off x="1143000" y="4038600"/>
            <a:ext cx="3352800" cy="381000"/>
          </a:xfrm>
          <a:prstGeom prst="rect">
            <a:avLst/>
          </a:prstGeom>
          <a:noFill/>
        </p:spPr>
        <p:txBody>
          <a:bodyPr wrap="square" rtlCol="0">
            <a:spAutoFit/>
          </a:bodyPr>
          <a:lstStyle/>
          <a:p>
            <a:r>
              <a:rPr lang="en-US" dirty="0" smtClean="0">
                <a:hlinkClick r:id="rId6" action="ppaction://hlinksldjump"/>
              </a:rPr>
              <a:t>Articles of Confederation</a:t>
            </a:r>
            <a:endParaRPr lang="en-US" dirty="0"/>
          </a:p>
        </p:txBody>
      </p:sp>
      <p:sp>
        <p:nvSpPr>
          <p:cNvPr id="12" name="TextBox 11"/>
          <p:cNvSpPr txBox="1"/>
          <p:nvPr/>
        </p:nvSpPr>
        <p:spPr>
          <a:xfrm>
            <a:off x="1143000" y="5181600"/>
            <a:ext cx="3352800" cy="381000"/>
          </a:xfrm>
          <a:prstGeom prst="rect">
            <a:avLst/>
          </a:prstGeom>
          <a:noFill/>
        </p:spPr>
        <p:txBody>
          <a:bodyPr wrap="square" rtlCol="0">
            <a:spAutoFit/>
          </a:bodyPr>
          <a:lstStyle/>
          <a:p>
            <a:r>
              <a:rPr lang="en-US" dirty="0" smtClean="0">
                <a:hlinkClick r:id="rId5" action="ppaction://hlinksldjump"/>
              </a:rPr>
              <a:t>English Bill of Rights</a:t>
            </a:r>
            <a:endParaRPr lang="en-US" dirty="0"/>
          </a:p>
        </p:txBody>
      </p:sp>
      <p:sp>
        <p:nvSpPr>
          <p:cNvPr id="14" name="TextBox 13"/>
          <p:cNvSpPr txBox="1"/>
          <p:nvPr/>
        </p:nvSpPr>
        <p:spPr>
          <a:xfrm>
            <a:off x="1143000" y="2785765"/>
            <a:ext cx="2971800" cy="381000"/>
          </a:xfrm>
          <a:prstGeom prst="rect">
            <a:avLst/>
          </a:prstGeom>
          <a:noFill/>
        </p:spPr>
        <p:txBody>
          <a:bodyPr wrap="square" rtlCol="0">
            <a:spAutoFit/>
          </a:bodyPr>
          <a:lstStyle/>
          <a:p>
            <a:r>
              <a:rPr lang="en-US" dirty="0" smtClean="0">
                <a:hlinkClick r:id="rId5" action="ppaction://hlinksldjump"/>
              </a:rPr>
              <a:t>Iroquois Confederacy</a:t>
            </a:r>
            <a:endParaRPr lang="en-US" dirty="0"/>
          </a:p>
        </p:txBody>
      </p:sp>
      <p:sp>
        <p:nvSpPr>
          <p:cNvPr id="15" name="Rectangle 14">
            <a:hlinkClick r:id="rId3" action="ppaction://hlinksldjump"/>
          </p:cNvPr>
          <p:cNvSpPr/>
          <p:nvPr/>
        </p:nvSpPr>
        <p:spPr>
          <a:xfrm>
            <a:off x="282012" y="1447800"/>
            <a:ext cx="764184" cy="923330"/>
          </a:xfrm>
          <a:prstGeom prst="rect">
            <a:avLst/>
          </a:prstGeom>
          <a:noFill/>
        </p:spPr>
        <p:txBody>
          <a:bodyPr wrap="none" lIns="91440" tIns="45720" rIns="91440" bIns="45720">
            <a:spAutoFit/>
          </a:bodyPr>
          <a:lstStyle/>
          <a:p>
            <a:pPr algn="ct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a:t>
            </a:r>
            <a:r>
              <a:rPr lang="en-US" sz="5400" dirty="0" smtClean="0">
                <a:ln w="10160">
                  <a:solidFill>
                    <a:schemeClr val="accent1"/>
                  </a:solidFill>
                  <a:prstDash val="solid"/>
                </a:ln>
                <a:solidFill>
                  <a:srgbClr val="FFFFFF"/>
                </a:solidFill>
                <a:effectLst>
                  <a:outerShdw blurRad="38100" dist="32000" dir="5400000" algn="tl">
                    <a:srgbClr val="000000">
                      <a:alpha val="30000"/>
                    </a:srgbClr>
                  </a:outerShdw>
                </a:effectLst>
              </a:rPr>
              <a:t>.</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1026" name="Picture 2" descr="http://blog.maia-intelligence.com/wp-content/uploads/2008/09/images_government_icon_-_symbo_0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66453" y="1828800"/>
            <a:ext cx="4762500" cy="359917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838200" y="6096000"/>
            <a:ext cx="7467600" cy="646331"/>
          </a:xfrm>
          <a:prstGeom prst="rect">
            <a:avLst/>
          </a:prstGeom>
          <a:noFill/>
        </p:spPr>
        <p:txBody>
          <a:bodyPr wrap="square" rtlCol="0">
            <a:spAutoFit/>
          </a:bodyPr>
          <a:lstStyle/>
          <a:p>
            <a:r>
              <a:rPr lang="en-US" dirty="0"/>
              <a:t>http://blog.maia-intelligence.com/2008/09/03/business-intelligence-for-public-sector-government/</a:t>
            </a:r>
          </a:p>
        </p:txBody>
      </p:sp>
    </p:spTree>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976</TotalTime>
  <Words>896</Words>
  <Application>Microsoft Office PowerPoint</Application>
  <PresentationFormat>On-screen Show (4:3)</PresentationFormat>
  <Paragraphs>254</Paragraphs>
  <Slides>50</Slides>
  <Notes>0</Notes>
  <HiddenSlides>0</HiddenSlides>
  <MMClips>12</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50</vt:i4>
      </vt:variant>
    </vt:vector>
  </HeadingPairs>
  <TitlesOfParts>
    <vt:vector size="53" baseType="lpstr">
      <vt:lpstr>Office Theme</vt:lpstr>
      <vt:lpstr>Sound Recorder Document</vt:lpstr>
      <vt:lpstr>Bitmap Image</vt:lpstr>
      <vt:lpstr> </vt:lpstr>
      <vt:lpstr>PowerPoint Presentation</vt:lpstr>
      <vt:lpstr>PowerPoint Presentation</vt:lpstr>
      <vt:lpstr>Wrong Answer </vt:lpstr>
      <vt:lpstr>Correct</vt:lpstr>
      <vt:lpstr>Correct</vt:lpstr>
      <vt:lpstr>Wrong Answer </vt:lpstr>
      <vt:lpstr>PowerPoint Presentation</vt:lpstr>
      <vt:lpstr>PowerPoint Presentation</vt:lpstr>
      <vt:lpstr>PowerPoint Presentation</vt:lpstr>
      <vt:lpstr>Wrong Answer </vt:lpstr>
      <vt:lpstr>Correct</vt:lpstr>
      <vt:lpstr>PowerPoint Presentation</vt:lpstr>
      <vt:lpstr>Wrong Answer </vt:lpstr>
      <vt:lpstr>Correct</vt:lpstr>
      <vt:lpstr>PowerPoint Presentation</vt:lpstr>
      <vt:lpstr>Correct</vt:lpstr>
      <vt:lpstr> Wrong Answer </vt:lpstr>
      <vt:lpstr>PowerPoint Presentation</vt:lpstr>
      <vt:lpstr>Correct</vt:lpstr>
      <vt:lpstr>Wrong Answer </vt:lpstr>
      <vt:lpstr>PowerPoint Presentation</vt:lpstr>
      <vt:lpstr>Wrong Answer for question #3 </vt:lpstr>
      <vt:lpstr>Wrong Answer </vt:lpstr>
      <vt:lpstr>Correct</vt:lpstr>
      <vt:lpstr>PowerPoint Presentation</vt:lpstr>
      <vt:lpstr>Wrong Answer </vt:lpstr>
      <vt:lpstr>Correct</vt:lpstr>
      <vt:lpstr>PowerPoint Presentation</vt:lpstr>
      <vt:lpstr>Wrong Answer </vt:lpstr>
      <vt:lpstr>Correct</vt:lpstr>
      <vt:lpstr>PowerPoint Presentation</vt:lpstr>
      <vt:lpstr>Wrong Answer </vt:lpstr>
      <vt:lpstr>Correct</vt:lpstr>
      <vt:lpstr>PowerPoint Presentation</vt:lpstr>
      <vt:lpstr>Wrong Answer </vt:lpstr>
      <vt:lpstr>Correct</vt:lpstr>
      <vt:lpstr>PowerPoint Presentation</vt:lpstr>
      <vt:lpstr>Wrong Answer </vt:lpstr>
      <vt:lpstr>Correct</vt:lpstr>
      <vt:lpstr>PowerPoint Presentation</vt:lpstr>
      <vt:lpstr>Wrong Answer</vt:lpstr>
      <vt:lpstr>Correct</vt:lpstr>
      <vt:lpstr>PowerPoint Presentation</vt:lpstr>
      <vt:lpstr>Wrong Answer </vt:lpstr>
      <vt:lpstr>Correct</vt:lpstr>
      <vt:lpstr>PowerPoint Presentation</vt:lpstr>
      <vt:lpstr>Wrong Answer </vt:lpstr>
      <vt:lpstr>Correct</vt:lpstr>
      <vt:lpstr>The End</vt:lpstr>
    </vt:vector>
  </TitlesOfParts>
  <Company>Marian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Semester 1 Exam Review </dc:title>
  <dc:creator>LabUser</dc:creator>
  <cp:lastModifiedBy>Maurer Kelly</cp:lastModifiedBy>
  <cp:revision>69</cp:revision>
  <dcterms:created xsi:type="dcterms:W3CDTF">2011-01-08T15:18:34Z</dcterms:created>
  <dcterms:modified xsi:type="dcterms:W3CDTF">2011-02-11T20:27:36Z</dcterms:modified>
</cp:coreProperties>
</file>