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9" r:id="rId4"/>
    <p:sldId id="258"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32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B06BD7-B0B8-48CE-B0BE-B716672A58CA}" type="datetimeFigureOut">
              <a:rPr lang="en-US" smtClean="0"/>
              <a:t>3/17/2011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8686BD-D3AA-42ED-B0C4-1FE95741B075}" type="slidenum">
              <a:rPr lang="en-US" smtClean="0"/>
              <a:t>‹#›</a:t>
            </a:fld>
            <a:endParaRPr lang="en-US"/>
          </a:p>
        </p:txBody>
      </p:sp>
    </p:spTree>
    <p:extLst>
      <p:ext uri="{BB962C8B-B14F-4D97-AF65-F5344CB8AC3E}">
        <p14:creationId xmlns:p14="http://schemas.microsoft.com/office/powerpoint/2010/main" val="874006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E8686BD-D3AA-42ED-B0C4-1FE95741B075}" type="slidenum">
              <a:rPr lang="en-US" smtClean="0"/>
              <a:t>7</a:t>
            </a:fld>
            <a:endParaRPr lang="en-US"/>
          </a:p>
        </p:txBody>
      </p:sp>
    </p:spTree>
    <p:extLst>
      <p:ext uri="{BB962C8B-B14F-4D97-AF65-F5344CB8AC3E}">
        <p14:creationId xmlns:p14="http://schemas.microsoft.com/office/powerpoint/2010/main" val="4270692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43121D6-9B6B-4526-A24B-DCB680624191}" type="datetimeFigureOut">
              <a:rPr lang="en-US" smtClean="0"/>
              <a:t>3/17/2011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7E42D254-23AE-44A4-9034-9B6A2F651C7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3121D6-9B6B-4526-A24B-DCB680624191}"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3121D6-9B6B-4526-A24B-DCB680624191}"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43121D6-9B6B-4526-A24B-DCB680624191}"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43121D6-9B6B-4526-A24B-DCB680624191}" type="datetimeFigureOut">
              <a:rPr lang="en-US" smtClean="0"/>
              <a:t>3/17/2011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42D254-23AE-44A4-9034-9B6A2F651C7D}"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3121D6-9B6B-4526-A24B-DCB680624191}"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43121D6-9B6B-4526-A24B-DCB680624191}" type="datetimeFigureOut">
              <a:rPr lang="en-US" smtClean="0"/>
              <a:t>3/17/2011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43121D6-9B6B-4526-A24B-DCB680624191}" type="datetimeFigureOut">
              <a:rPr lang="en-US" smtClean="0"/>
              <a:t>3/17/2011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3121D6-9B6B-4526-A24B-DCB680624191}" type="datetimeFigureOut">
              <a:rPr lang="en-US" smtClean="0"/>
              <a:t>3/17/2011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43121D6-9B6B-4526-A24B-DCB680624191}"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42D254-23AE-44A4-9034-9B6A2F651C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43121D6-9B6B-4526-A24B-DCB680624191}" type="datetimeFigureOut">
              <a:rPr lang="en-US" smtClean="0"/>
              <a:t>3/17/2011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7E42D254-23AE-44A4-9034-9B6A2F651C7D}"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43121D6-9B6B-4526-A24B-DCB680624191}" type="datetimeFigureOut">
              <a:rPr lang="en-US" smtClean="0"/>
              <a:t>3/17/2011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E42D254-23AE-44A4-9034-9B6A2F651C7D}"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Oshkosh Water Utility</a:t>
            </a:r>
            <a:endParaRPr lang="en-US" dirty="0"/>
          </a:p>
        </p:txBody>
      </p:sp>
      <p:sp>
        <p:nvSpPr>
          <p:cNvPr id="3" name="Subtitle 2"/>
          <p:cNvSpPr>
            <a:spLocks noGrp="1"/>
          </p:cNvSpPr>
          <p:nvPr>
            <p:ph type="subTitle" idx="1"/>
          </p:nvPr>
        </p:nvSpPr>
        <p:spPr/>
        <p:txBody>
          <a:bodyPr/>
          <a:lstStyle/>
          <a:p>
            <a:r>
              <a:rPr lang="en-US" dirty="0" smtClean="0"/>
              <a:t>EDT 661</a:t>
            </a:r>
          </a:p>
          <a:p>
            <a:r>
              <a:rPr lang="en-US" dirty="0" smtClean="0"/>
              <a:t>Field Trip</a:t>
            </a:r>
            <a:endParaRPr lang="en-US" dirty="0"/>
          </a:p>
        </p:txBody>
      </p:sp>
    </p:spTree>
    <p:extLst>
      <p:ext uri="{BB962C8B-B14F-4D97-AF65-F5344CB8AC3E}">
        <p14:creationId xmlns:p14="http://schemas.microsoft.com/office/powerpoint/2010/main" val="9561506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 y="762000"/>
            <a:ext cx="8686800" cy="5693866"/>
          </a:xfrm>
          <a:prstGeom prst="rect">
            <a:avLst/>
          </a:prstGeom>
          <a:noFill/>
        </p:spPr>
        <p:txBody>
          <a:bodyPr wrap="square" rtlCol="0">
            <a:spAutoFit/>
          </a:bodyPr>
          <a:lstStyle/>
          <a:p>
            <a:pPr marL="285750" indent="-285750">
              <a:buFont typeface="Arial" pitchFamily="34" charset="0"/>
              <a:buChar char="•"/>
            </a:pPr>
            <a:r>
              <a:rPr lang="en-US" sz="2800" dirty="0" smtClean="0"/>
              <a:t>The computers are replaced every five years</a:t>
            </a:r>
          </a:p>
          <a:p>
            <a:pPr marL="285750" indent="-285750">
              <a:buFont typeface="Arial" pitchFamily="34" charset="0"/>
              <a:buChar char="•"/>
            </a:pPr>
            <a:r>
              <a:rPr lang="en-US" sz="2800" dirty="0" smtClean="0"/>
              <a:t>Obtained through a bid process according to the IT departments specifications</a:t>
            </a:r>
          </a:p>
          <a:p>
            <a:pPr marL="285750" indent="-285750">
              <a:buFont typeface="Arial" pitchFamily="34" charset="0"/>
              <a:buChar char="•"/>
            </a:pPr>
            <a:r>
              <a:rPr lang="en-US" sz="2800" dirty="0" smtClean="0"/>
              <a:t>The copier/ printer/scanner/fax is leased, toner and maintenance is included in the lease</a:t>
            </a:r>
          </a:p>
          <a:p>
            <a:pPr marL="285750" indent="-285750">
              <a:buFont typeface="Arial" pitchFamily="34" charset="0"/>
              <a:buChar char="•"/>
            </a:pPr>
            <a:r>
              <a:rPr lang="en-US" sz="2800" dirty="0" smtClean="0"/>
              <a:t>The meter reading system was chosen from the respondents of a request for proposal (similar to a bid process but not lowest bid wins-proposals are examined and reviewed, Oshkosh chooses best fit)</a:t>
            </a:r>
          </a:p>
          <a:p>
            <a:pPr marL="285750" indent="-285750">
              <a:buFont typeface="Arial" pitchFamily="34" charset="0"/>
              <a:buChar char="•"/>
            </a:pPr>
            <a:r>
              <a:rPr lang="en-US" sz="2800" dirty="0" smtClean="0"/>
              <a:t>Handheld readers are scheduled to be phased  out over the next  three years.  </a:t>
            </a:r>
          </a:p>
          <a:p>
            <a:pPr marL="285750" indent="-285750">
              <a:buFont typeface="Arial" pitchFamily="34" charset="0"/>
              <a:buChar char="•"/>
            </a:pPr>
            <a:r>
              <a:rPr lang="en-US" sz="2800" dirty="0" smtClean="0"/>
              <a:t>Currently looking at adding a 3</a:t>
            </a:r>
            <a:r>
              <a:rPr lang="en-US" sz="2800" baseline="30000" dirty="0" smtClean="0"/>
              <a:t>rd</a:t>
            </a:r>
            <a:r>
              <a:rPr lang="en-US" sz="2800" dirty="0" smtClean="0"/>
              <a:t> collector on top of city hall to improve the reliability of the syste</a:t>
            </a:r>
            <a:r>
              <a:rPr lang="en-US" sz="2800" dirty="0"/>
              <a:t>m</a:t>
            </a:r>
          </a:p>
        </p:txBody>
      </p:sp>
    </p:spTree>
    <p:extLst>
      <p:ext uri="{BB962C8B-B14F-4D97-AF65-F5344CB8AC3E}">
        <p14:creationId xmlns:p14="http://schemas.microsoft.com/office/powerpoint/2010/main" val="9177085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371600"/>
            <a:ext cx="3448050" cy="369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71600"/>
            <a:ext cx="3886200" cy="3695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81000" y="5486400"/>
            <a:ext cx="8153400" cy="1200329"/>
          </a:xfrm>
          <a:prstGeom prst="rect">
            <a:avLst/>
          </a:prstGeom>
          <a:noFill/>
        </p:spPr>
        <p:txBody>
          <a:bodyPr wrap="square" rtlCol="0">
            <a:spAutoFit/>
          </a:bodyPr>
          <a:lstStyle/>
          <a:p>
            <a:pPr algn="ctr"/>
            <a:r>
              <a:rPr lang="en-US" sz="3600" dirty="0" smtClean="0"/>
              <a:t>Thank you for visiting the water utility!  They don’t get many visitors!</a:t>
            </a:r>
            <a:endParaRPr lang="en-US" sz="3600" dirty="0"/>
          </a:p>
        </p:txBody>
      </p:sp>
    </p:spTree>
    <p:extLst>
      <p:ext uri="{BB962C8B-B14F-4D97-AF65-F5344CB8AC3E}">
        <p14:creationId xmlns:p14="http://schemas.microsoft.com/office/powerpoint/2010/main" val="2677395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Welcome to the Oshkosh Water </a:t>
            </a:r>
            <a:r>
              <a:rPr lang="en-US" sz="2800" dirty="0"/>
              <a:t>D</a:t>
            </a:r>
            <a:r>
              <a:rPr lang="en-US" sz="2800" dirty="0" smtClean="0"/>
              <a:t>istribution </a:t>
            </a:r>
            <a:r>
              <a:rPr lang="en-US" sz="2800" dirty="0"/>
              <a:t>C</a:t>
            </a:r>
            <a:r>
              <a:rPr lang="en-US" sz="2800" dirty="0" smtClean="0"/>
              <a:t>enter</a:t>
            </a:r>
            <a:endParaRPr lang="en-US" sz="2800" dirty="0"/>
          </a:p>
        </p:txBody>
      </p:sp>
      <p:sp>
        <p:nvSpPr>
          <p:cNvPr id="6" name="Text Placeholder 5"/>
          <p:cNvSpPr>
            <a:spLocks noGrp="1"/>
          </p:cNvSpPr>
          <p:nvPr>
            <p:ph type="body" sz="half" idx="2"/>
          </p:nvPr>
        </p:nvSpPr>
        <p:spPr/>
        <p:txBody>
          <a:bodyPr/>
          <a:lstStyle/>
          <a:p>
            <a:endParaRPr lang="en-US" dirty="0"/>
          </a:p>
        </p:txBody>
      </p:sp>
      <p:sp>
        <p:nvSpPr>
          <p:cNvPr id="5" name="Picture Placeholder 4"/>
          <p:cNvSpPr>
            <a:spLocks noGrp="1"/>
          </p:cNvSpPr>
          <p:nvPr>
            <p:ph type="pic" idx="1"/>
          </p:nvPr>
        </p:nvSpPr>
        <p:spPr/>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57171">
            <a:off x="3291191" y="1129420"/>
            <a:ext cx="4954509" cy="3998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883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 The Water Utility </a:t>
            </a:r>
            <a:endParaRPr lang="en-US" dirty="0"/>
          </a:p>
        </p:txBody>
      </p:sp>
      <p:sp>
        <p:nvSpPr>
          <p:cNvPr id="7" name="TextBox 6"/>
          <p:cNvSpPr txBox="1"/>
          <p:nvPr/>
        </p:nvSpPr>
        <p:spPr>
          <a:xfrm>
            <a:off x="304800" y="2209800"/>
            <a:ext cx="8458200" cy="3108543"/>
          </a:xfrm>
          <a:prstGeom prst="rect">
            <a:avLst/>
          </a:prstGeom>
          <a:noFill/>
        </p:spPr>
        <p:txBody>
          <a:bodyPr wrap="square" rtlCol="0">
            <a:spAutoFit/>
          </a:bodyPr>
          <a:lstStyle/>
          <a:p>
            <a:pPr marL="285750" indent="-285750">
              <a:buFont typeface="Arial" pitchFamily="34" charset="0"/>
              <a:buChar char="•"/>
            </a:pPr>
            <a:r>
              <a:rPr lang="en-US" sz="2800" dirty="0" smtClean="0"/>
              <a:t>Provides safe drinking water to every citizen and business in Oshkosh</a:t>
            </a:r>
          </a:p>
          <a:p>
            <a:pPr marL="285750" indent="-285750">
              <a:buFont typeface="Arial" pitchFamily="34" charset="0"/>
              <a:buChar char="•"/>
            </a:pPr>
            <a:r>
              <a:rPr lang="en-US" sz="2800" dirty="0" smtClean="0"/>
              <a:t>Water is distributed through over 300 miles of pipes</a:t>
            </a:r>
          </a:p>
          <a:p>
            <a:pPr marL="285750" indent="-285750">
              <a:buFont typeface="Arial" pitchFamily="34" charset="0"/>
              <a:buChar char="•"/>
            </a:pPr>
            <a:r>
              <a:rPr lang="en-US" sz="2800" dirty="0" smtClean="0"/>
              <a:t>Water plant treats over one billion gallons of water each year</a:t>
            </a:r>
          </a:p>
          <a:p>
            <a:pPr marL="285750" indent="-285750">
              <a:buFont typeface="Arial" pitchFamily="34" charset="0"/>
              <a:buChar char="•"/>
            </a:pPr>
            <a:r>
              <a:rPr lang="en-US" sz="2800" dirty="0" smtClean="0"/>
              <a:t>Generates revenue of over $11 million dollars each year </a:t>
            </a:r>
            <a:endParaRPr lang="en-US" sz="2800" dirty="0"/>
          </a:p>
        </p:txBody>
      </p:sp>
    </p:spTree>
    <p:extLst>
      <p:ext uri="{BB962C8B-B14F-4D97-AF65-F5344CB8AC3E}">
        <p14:creationId xmlns:p14="http://schemas.microsoft.com/office/powerpoint/2010/main" val="1228775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378" y="0"/>
            <a:ext cx="9344378" cy="7086600"/>
          </a:xfrm>
          <a:prstGeom prst="rect">
            <a:avLst/>
          </a:prstGeom>
        </p:spPr>
      </p:pic>
      <p:sp>
        <p:nvSpPr>
          <p:cNvPr id="6" name="TextBox 5"/>
          <p:cNvSpPr txBox="1"/>
          <p:nvPr/>
        </p:nvSpPr>
        <p:spPr>
          <a:xfrm>
            <a:off x="242711" y="154245"/>
            <a:ext cx="8458200" cy="1384995"/>
          </a:xfrm>
          <a:prstGeom prst="rect">
            <a:avLst/>
          </a:prstGeom>
          <a:noFill/>
        </p:spPr>
        <p:txBody>
          <a:bodyPr wrap="square" rtlCol="0">
            <a:spAutoFit/>
          </a:bodyPr>
          <a:lstStyle/>
          <a:p>
            <a:r>
              <a:rPr lang="en-US" sz="2800" b="1" dirty="0" smtClean="0">
                <a:solidFill>
                  <a:srgbClr val="FFC000"/>
                </a:solidFill>
              </a:rPr>
              <a:t>Five women work in the front office, serving the  needs of the public, fielding questions and generating bills</a:t>
            </a:r>
            <a:endParaRPr lang="en-US" sz="2800" b="1" dirty="0">
              <a:solidFill>
                <a:srgbClr val="FFC000"/>
              </a:solidFill>
            </a:endParaRPr>
          </a:p>
        </p:txBody>
      </p:sp>
    </p:spTree>
    <p:extLst>
      <p:ext uri="{BB962C8B-B14F-4D97-AF65-F5344CB8AC3E}">
        <p14:creationId xmlns:p14="http://schemas.microsoft.com/office/powerpoint/2010/main" val="475860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600" y="0"/>
            <a:ext cx="3581400" cy="33528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 y="3253740"/>
            <a:ext cx="4572000" cy="3429000"/>
          </a:xfrm>
          <a:prstGeom prst="rect">
            <a:avLst/>
          </a:prstGeom>
        </p:spPr>
      </p:pic>
      <p:sp>
        <p:nvSpPr>
          <p:cNvPr id="10" name="TextBox 9"/>
          <p:cNvSpPr txBox="1"/>
          <p:nvPr/>
        </p:nvSpPr>
        <p:spPr>
          <a:xfrm>
            <a:off x="4800600" y="3383280"/>
            <a:ext cx="4343400" cy="1815882"/>
          </a:xfrm>
          <a:prstGeom prst="rect">
            <a:avLst/>
          </a:prstGeom>
          <a:noFill/>
        </p:spPr>
        <p:txBody>
          <a:bodyPr wrap="square" rtlCol="0">
            <a:spAutoFit/>
          </a:bodyPr>
          <a:lstStyle/>
          <a:p>
            <a:r>
              <a:rPr lang="en-US" sz="2800" dirty="0" smtClean="0"/>
              <a:t>Work stations are equipped with HP desktop computers hooked up to a server network.  </a:t>
            </a:r>
            <a:endParaRPr lang="en-US" sz="2800" dirty="0"/>
          </a:p>
        </p:txBody>
      </p:sp>
    </p:spTree>
    <p:extLst>
      <p:ext uri="{BB962C8B-B14F-4D97-AF65-F5344CB8AC3E}">
        <p14:creationId xmlns:p14="http://schemas.microsoft.com/office/powerpoint/2010/main" val="36500412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2438400"/>
            <a:ext cx="4038600" cy="3771900"/>
          </a:xfrm>
          <a:prstGeom prst="rect">
            <a:avLst/>
          </a:prstGeom>
        </p:spPr>
      </p:pic>
      <p:sp>
        <p:nvSpPr>
          <p:cNvPr id="3" name="TextBox 2"/>
          <p:cNvSpPr txBox="1"/>
          <p:nvPr/>
        </p:nvSpPr>
        <p:spPr>
          <a:xfrm>
            <a:off x="1295400" y="763755"/>
            <a:ext cx="6705600" cy="1384995"/>
          </a:xfrm>
          <a:prstGeom prst="rect">
            <a:avLst/>
          </a:prstGeom>
          <a:noFill/>
        </p:spPr>
        <p:txBody>
          <a:bodyPr wrap="square" rtlCol="0">
            <a:spAutoFit/>
          </a:bodyPr>
          <a:lstStyle/>
          <a:p>
            <a:r>
              <a:rPr lang="en-US" sz="2800" dirty="0" smtClean="0"/>
              <a:t>Printing is available through a copy machine which also provides fax and scan capabilities</a:t>
            </a:r>
            <a:endParaRPr lang="en-US" sz="28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8200" y="2438400"/>
            <a:ext cx="3937000" cy="3771900"/>
          </a:xfrm>
          <a:prstGeom prst="rect">
            <a:avLst/>
          </a:prstGeom>
        </p:spPr>
      </p:pic>
    </p:spTree>
    <p:extLst>
      <p:ext uri="{BB962C8B-B14F-4D97-AF65-F5344CB8AC3E}">
        <p14:creationId xmlns:p14="http://schemas.microsoft.com/office/powerpoint/2010/main" val="687907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3429000"/>
            <a:ext cx="5105400" cy="34290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508760"/>
            <a:ext cx="4114800" cy="3139440"/>
          </a:xfrm>
          <a:prstGeom prst="rect">
            <a:avLst/>
          </a:prstGeom>
        </p:spPr>
      </p:pic>
      <p:sp>
        <p:nvSpPr>
          <p:cNvPr id="4" name="TextBox 3"/>
          <p:cNvSpPr txBox="1"/>
          <p:nvPr/>
        </p:nvSpPr>
        <p:spPr>
          <a:xfrm>
            <a:off x="106680" y="228600"/>
            <a:ext cx="4419600" cy="707886"/>
          </a:xfrm>
          <a:prstGeom prst="rect">
            <a:avLst/>
          </a:prstGeom>
          <a:noFill/>
        </p:spPr>
        <p:txBody>
          <a:bodyPr wrap="square" rtlCol="0">
            <a:spAutoFit/>
          </a:bodyPr>
          <a:lstStyle/>
          <a:p>
            <a:pPr algn="ctr"/>
            <a:r>
              <a:rPr lang="en-US" sz="4000" dirty="0" smtClean="0"/>
              <a:t>Programmers</a:t>
            </a:r>
            <a:endParaRPr lang="en-US" sz="4000" dirty="0"/>
          </a:p>
        </p:txBody>
      </p:sp>
      <p:sp>
        <p:nvSpPr>
          <p:cNvPr id="5" name="TextBox 4"/>
          <p:cNvSpPr txBox="1"/>
          <p:nvPr/>
        </p:nvSpPr>
        <p:spPr>
          <a:xfrm>
            <a:off x="4038600" y="228600"/>
            <a:ext cx="4876800" cy="3539430"/>
          </a:xfrm>
          <a:prstGeom prst="rect">
            <a:avLst/>
          </a:prstGeom>
          <a:noFill/>
        </p:spPr>
        <p:txBody>
          <a:bodyPr wrap="square" rtlCol="0">
            <a:spAutoFit/>
          </a:bodyPr>
          <a:lstStyle/>
          <a:p>
            <a:r>
              <a:rPr lang="en-US" sz="2800" dirty="0" smtClean="0"/>
              <a:t>The city is 50% complete in updating their meter reading technology.  Half the system has a walk by/drive by system which allows the utility to read meters and determine usage by receiving electronic meter readings to handheld devices</a:t>
            </a:r>
          </a:p>
        </p:txBody>
      </p:sp>
    </p:spTree>
    <p:extLst>
      <p:ext uri="{BB962C8B-B14F-4D97-AF65-F5344CB8AC3E}">
        <p14:creationId xmlns:p14="http://schemas.microsoft.com/office/powerpoint/2010/main" val="7571220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2834640"/>
            <a:ext cx="5334000" cy="3657600"/>
          </a:xfrm>
          <a:prstGeom prst="rect">
            <a:avLst/>
          </a:prstGeom>
        </p:spPr>
      </p:pic>
      <p:sp>
        <p:nvSpPr>
          <p:cNvPr id="3" name="TextBox 2"/>
          <p:cNvSpPr txBox="1"/>
          <p:nvPr/>
        </p:nvSpPr>
        <p:spPr>
          <a:xfrm>
            <a:off x="381000" y="533400"/>
            <a:ext cx="7772400" cy="707886"/>
          </a:xfrm>
          <a:prstGeom prst="rect">
            <a:avLst/>
          </a:prstGeom>
          <a:noFill/>
        </p:spPr>
        <p:txBody>
          <a:bodyPr wrap="square" rtlCol="0">
            <a:spAutoFit/>
          </a:bodyPr>
          <a:lstStyle/>
          <a:p>
            <a:r>
              <a:rPr lang="en-US" sz="4000" dirty="0" smtClean="0"/>
              <a:t>Server</a:t>
            </a:r>
            <a:endParaRPr lang="en-US" sz="4000" dirty="0"/>
          </a:p>
        </p:txBody>
      </p:sp>
      <p:sp>
        <p:nvSpPr>
          <p:cNvPr id="4" name="TextBox 3"/>
          <p:cNvSpPr txBox="1"/>
          <p:nvPr/>
        </p:nvSpPr>
        <p:spPr>
          <a:xfrm>
            <a:off x="2667000" y="0"/>
            <a:ext cx="6477000" cy="3539430"/>
          </a:xfrm>
          <a:prstGeom prst="rect">
            <a:avLst/>
          </a:prstGeom>
          <a:noFill/>
        </p:spPr>
        <p:txBody>
          <a:bodyPr wrap="square" rtlCol="0">
            <a:spAutoFit/>
          </a:bodyPr>
          <a:lstStyle/>
          <a:p>
            <a:r>
              <a:rPr lang="en-US" sz="2800" dirty="0" smtClean="0"/>
              <a:t>The other 50% of the city’s meters have been upgraded to endpoints whose transmitters broadcast multiple readings each day to collectors stationed on two water towers that then relay those readings via fiber optic cable to the server located at the water utility building.  </a:t>
            </a:r>
            <a:endParaRPr lang="en-US" sz="2800" dirty="0"/>
          </a:p>
        </p:txBody>
      </p:sp>
    </p:spTree>
    <p:extLst>
      <p:ext uri="{BB962C8B-B14F-4D97-AF65-F5344CB8AC3E}">
        <p14:creationId xmlns:p14="http://schemas.microsoft.com/office/powerpoint/2010/main" val="14076390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295400"/>
            <a:ext cx="9144000" cy="3970318"/>
          </a:xfrm>
          <a:prstGeom prst="rect">
            <a:avLst/>
          </a:prstGeom>
          <a:noFill/>
        </p:spPr>
        <p:txBody>
          <a:bodyPr wrap="square" rtlCol="0">
            <a:spAutoFit/>
          </a:bodyPr>
          <a:lstStyle/>
          <a:p>
            <a:r>
              <a:rPr lang="en-US" sz="2800" dirty="0" smtClean="0"/>
              <a:t>This new meter reading technology operates on its own frequency that the vendor has a national license for. This privately owned frequency eliminates  interference.</a:t>
            </a:r>
          </a:p>
          <a:p>
            <a:endParaRPr lang="en-US" sz="2800" dirty="0"/>
          </a:p>
          <a:p>
            <a:r>
              <a:rPr lang="en-US" sz="2800" dirty="0" smtClean="0"/>
              <a:t>This new technology greatly expands th</a:t>
            </a:r>
            <a:r>
              <a:rPr lang="en-US" sz="2800" dirty="0" smtClean="0"/>
              <a:t>e broadcast range eliminating the necessity for an employee to drive by/walk by the meter to obtain a reading.</a:t>
            </a:r>
            <a:endParaRPr lang="en-US" sz="2800" dirty="0" smtClean="0"/>
          </a:p>
          <a:p>
            <a:endParaRPr lang="en-US" sz="2800" dirty="0"/>
          </a:p>
          <a:p>
            <a:r>
              <a:rPr lang="en-US" sz="2800" dirty="0" smtClean="0"/>
              <a:t> </a:t>
            </a:r>
            <a:endParaRPr lang="en-US" sz="2800" dirty="0"/>
          </a:p>
        </p:txBody>
      </p:sp>
    </p:spTree>
    <p:extLst>
      <p:ext uri="{BB962C8B-B14F-4D97-AF65-F5344CB8AC3E}">
        <p14:creationId xmlns:p14="http://schemas.microsoft.com/office/powerpoint/2010/main" val="660064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66</TotalTime>
  <Words>364</Words>
  <Application>Microsoft Office PowerPoint</Application>
  <PresentationFormat>On-screen Show (4:3)</PresentationFormat>
  <Paragraphs>29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Oshkosh Water Utility</vt:lpstr>
      <vt:lpstr>Welcome to the Oshkosh Water Distribution Center</vt:lpstr>
      <vt:lpstr> The Water Utility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Oshkosh Water Utility</dc:title>
  <dc:creator>Your User Name</dc:creator>
  <cp:lastModifiedBy>Your User Name</cp:lastModifiedBy>
  <cp:revision>8</cp:revision>
  <dcterms:created xsi:type="dcterms:W3CDTF">2011-03-18T01:56:46Z</dcterms:created>
  <dcterms:modified xsi:type="dcterms:W3CDTF">2011-03-18T03:03:31Z</dcterms:modified>
</cp:coreProperties>
</file>